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6" r:id="rId2"/>
    <p:sldId id="258" r:id="rId3"/>
    <p:sldId id="257" r:id="rId4"/>
    <p:sldId id="259" r:id="rId5"/>
    <p:sldId id="263" r:id="rId6"/>
    <p:sldId id="261" r:id="rId7"/>
    <p:sldId id="262" r:id="rId8"/>
    <p:sldId id="264" r:id="rId9"/>
    <p:sldId id="268" r:id="rId10"/>
    <p:sldId id="271" r:id="rId11"/>
    <p:sldId id="270" r:id="rId12"/>
    <p:sldId id="272" r:id="rId13"/>
    <p:sldId id="273" r:id="rId14"/>
    <p:sldId id="274" r:id="rId15"/>
    <p:sldId id="275" r:id="rId16"/>
    <p:sldId id="276" r:id="rId17"/>
    <p:sldId id="277" r:id="rId18"/>
    <p:sldId id="278" r:id="rId19"/>
    <p:sldId id="279" r:id="rId20"/>
    <p:sldId id="280" r:id="rId21"/>
    <p:sldId id="281" r:id="rId22"/>
    <p:sldId id="282" r:id="rId23"/>
    <p:sldId id="283" r:id="rId24"/>
    <p:sldId id="284" r:id="rId25"/>
    <p:sldId id="285" r:id="rId26"/>
    <p:sldId id="286" r:id="rId27"/>
    <p:sldId id="287" r:id="rId28"/>
    <p:sldId id="288" r:id="rId29"/>
    <p:sldId id="289" r:id="rId30"/>
    <p:sldId id="290" r:id="rId31"/>
    <p:sldId id="291" r:id="rId3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96" autoAdjust="0"/>
    <p:restoredTop sz="94667" autoAdjust="0"/>
  </p:normalViewPr>
  <p:slideViewPr>
    <p:cSldViewPr>
      <p:cViewPr varScale="1">
        <p:scale>
          <a:sx n="84" d="100"/>
          <a:sy n="84" d="100"/>
        </p:scale>
        <p:origin x="-1560" y="-90"/>
      </p:cViewPr>
      <p:guideLst>
        <p:guide orient="horz" pos="2160"/>
        <p:guide pos="2880"/>
      </p:guideLst>
    </p:cSldViewPr>
  </p:slideViewPr>
  <p:outlineViewPr>
    <p:cViewPr>
      <p:scale>
        <a:sx n="33" d="100"/>
        <a:sy n="33" d="100"/>
      </p:scale>
      <p:origin x="0" y="1554"/>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zh-CN" altLang="en-US" smtClean="0"/>
              <a:t>单击此处编辑母版标题样式</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30" name="Date Placeholder 29"/>
          <p:cNvSpPr>
            <a:spLocks noGrp="1"/>
          </p:cNvSpPr>
          <p:nvPr>
            <p:ph type="dt" sz="half" idx="10"/>
          </p:nvPr>
        </p:nvSpPr>
        <p:spPr/>
        <p:txBody>
          <a:bodyPr/>
          <a:lstStyle/>
          <a:p>
            <a:fld id="{D401E1AC-C45B-4FE8-ABBA-AE1E0B3950CB}" type="datetimeFigureOut">
              <a:rPr lang="zh-CN" altLang="en-US" smtClean="0"/>
              <a:t>2016/3/30</a:t>
            </a:fld>
            <a:endParaRPr lang="zh-CN" altLang="en-US"/>
          </a:p>
        </p:txBody>
      </p:sp>
      <p:sp>
        <p:nvSpPr>
          <p:cNvPr id="19" name="Footer Placeholder 18"/>
          <p:cNvSpPr>
            <a:spLocks noGrp="1"/>
          </p:cNvSpPr>
          <p:nvPr>
            <p:ph type="ftr" sz="quarter" idx="11"/>
          </p:nvPr>
        </p:nvSpPr>
        <p:spPr/>
        <p:txBody>
          <a:bodyPr/>
          <a:lstStyle/>
          <a:p>
            <a:endParaRPr lang="zh-CN" altLang="en-US"/>
          </a:p>
        </p:txBody>
      </p:sp>
      <p:sp>
        <p:nvSpPr>
          <p:cNvPr id="27" name="Slide Number Placeholder 26"/>
          <p:cNvSpPr>
            <a:spLocks noGrp="1"/>
          </p:cNvSpPr>
          <p:nvPr>
            <p:ph type="sldNum" sz="quarter" idx="12"/>
          </p:nvPr>
        </p:nvSpPr>
        <p:spPr/>
        <p:txBody>
          <a:bodyPr/>
          <a:lstStyle/>
          <a:p>
            <a:fld id="{7FBEA15D-F412-4EDC-A845-935D4E420D2E}" type="slidenum">
              <a:rPr lang="zh-CN" altLang="en-US" smtClean="0"/>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zh-CN" altLang="en-US" smtClean="0"/>
              <a:t>单击此处编辑母版标题样式</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Date Placeholder 3"/>
          <p:cNvSpPr>
            <a:spLocks noGrp="1"/>
          </p:cNvSpPr>
          <p:nvPr>
            <p:ph type="dt" sz="half" idx="10"/>
          </p:nvPr>
        </p:nvSpPr>
        <p:spPr/>
        <p:txBody>
          <a:bodyPr/>
          <a:lstStyle/>
          <a:p>
            <a:fld id="{D401E1AC-C45B-4FE8-ABBA-AE1E0B3950CB}" type="datetimeFigureOut">
              <a:rPr lang="zh-CN" altLang="en-US" smtClean="0"/>
              <a:t>2016/3/30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FBEA15D-F412-4EDC-A845-935D4E420D2E}"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zh-CN" altLang="en-US" smtClean="0"/>
              <a:t>单击此处编辑母版标题样式</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Date Placeholder 3"/>
          <p:cNvSpPr>
            <a:spLocks noGrp="1"/>
          </p:cNvSpPr>
          <p:nvPr>
            <p:ph type="dt" sz="half" idx="10"/>
          </p:nvPr>
        </p:nvSpPr>
        <p:spPr/>
        <p:txBody>
          <a:bodyPr/>
          <a:lstStyle/>
          <a:p>
            <a:fld id="{D401E1AC-C45B-4FE8-ABBA-AE1E0B3950CB}" type="datetimeFigureOut">
              <a:rPr lang="zh-CN" altLang="en-US" smtClean="0"/>
              <a:t>2016/3/30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FBEA15D-F412-4EDC-A845-935D4E420D2E}"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zh-CN" altLang="en-US" smtClean="0"/>
              <a:t>单击此处编辑母版标题样式</a:t>
            </a:r>
            <a:endParaRPr kumimoji="0" lang="en-US"/>
          </a:p>
        </p:txBody>
      </p:sp>
      <p:sp>
        <p:nvSpPr>
          <p:cNvPr id="3" name="Content Placeholder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Date Placeholder 3"/>
          <p:cNvSpPr>
            <a:spLocks noGrp="1"/>
          </p:cNvSpPr>
          <p:nvPr>
            <p:ph type="dt" sz="half" idx="10"/>
          </p:nvPr>
        </p:nvSpPr>
        <p:spPr/>
        <p:txBody>
          <a:bodyPr/>
          <a:lstStyle/>
          <a:p>
            <a:fld id="{D401E1AC-C45B-4FE8-ABBA-AE1E0B3950CB}" type="datetimeFigureOut">
              <a:rPr lang="zh-CN" altLang="en-US" smtClean="0"/>
              <a:t>2016/3/30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FBEA15D-F412-4EDC-A845-935D4E420D2E}"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zh-CN" altLang="en-US" smtClean="0"/>
              <a:t>单击此处编辑母版标题样式</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4" name="Date Placeholder 3"/>
          <p:cNvSpPr>
            <a:spLocks noGrp="1"/>
          </p:cNvSpPr>
          <p:nvPr>
            <p:ph type="dt" sz="half" idx="10"/>
          </p:nvPr>
        </p:nvSpPr>
        <p:spPr/>
        <p:txBody>
          <a:bodyPr/>
          <a:lstStyle/>
          <a:p>
            <a:fld id="{D401E1AC-C45B-4FE8-ABBA-AE1E0B3950CB}" type="datetimeFigureOut">
              <a:rPr lang="zh-CN" altLang="en-US" smtClean="0"/>
              <a:t>2016/3/30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FBEA15D-F412-4EDC-A845-935D4E420D2E}" type="slidenum">
              <a:rPr lang="zh-CN" altLang="en-US" smtClean="0"/>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zh-CN" altLang="en-US" smtClean="0"/>
              <a:t>单击此处编辑母版标题样式</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Date Placeholder 4"/>
          <p:cNvSpPr>
            <a:spLocks noGrp="1"/>
          </p:cNvSpPr>
          <p:nvPr>
            <p:ph type="dt" sz="half" idx="10"/>
          </p:nvPr>
        </p:nvSpPr>
        <p:spPr/>
        <p:txBody>
          <a:bodyPr/>
          <a:lstStyle/>
          <a:p>
            <a:fld id="{D401E1AC-C45B-4FE8-ABBA-AE1E0B3950CB}" type="datetimeFigureOut">
              <a:rPr lang="zh-CN" altLang="en-US" smtClean="0"/>
              <a:t>2016/3/30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FBEA15D-F412-4EDC-A845-935D4E420D2E}"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zh-CN" altLang="en-US" smtClean="0"/>
              <a:t>单击此处编辑母版标题样式</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Date Placeholder 6"/>
          <p:cNvSpPr>
            <a:spLocks noGrp="1"/>
          </p:cNvSpPr>
          <p:nvPr>
            <p:ph type="dt" sz="half" idx="10"/>
          </p:nvPr>
        </p:nvSpPr>
        <p:spPr/>
        <p:txBody>
          <a:bodyPr/>
          <a:lstStyle/>
          <a:p>
            <a:fld id="{D401E1AC-C45B-4FE8-ABBA-AE1E0B3950CB}" type="datetimeFigureOut">
              <a:rPr lang="zh-CN" altLang="en-US" smtClean="0"/>
              <a:t>2016/3/30</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7FBEA15D-F412-4EDC-A845-935D4E420D2E}"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zh-CN" altLang="en-US" smtClean="0"/>
              <a:t>单击此处编辑母版标题样式</a:t>
            </a:r>
            <a:endParaRPr kumimoji="0" lang="en-US"/>
          </a:p>
        </p:txBody>
      </p:sp>
      <p:sp>
        <p:nvSpPr>
          <p:cNvPr id="3" name="Date Placeholder 2"/>
          <p:cNvSpPr>
            <a:spLocks noGrp="1"/>
          </p:cNvSpPr>
          <p:nvPr>
            <p:ph type="dt" sz="half" idx="10"/>
          </p:nvPr>
        </p:nvSpPr>
        <p:spPr/>
        <p:txBody>
          <a:bodyPr/>
          <a:lstStyle/>
          <a:p>
            <a:fld id="{D401E1AC-C45B-4FE8-ABBA-AE1E0B3950CB}" type="datetimeFigureOut">
              <a:rPr lang="zh-CN" altLang="en-US" smtClean="0"/>
              <a:t>2016/3/30</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7FBEA15D-F412-4EDC-A845-935D4E420D2E}"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401E1AC-C45B-4FE8-ABBA-AE1E0B3950CB}" type="datetimeFigureOut">
              <a:rPr lang="zh-CN" altLang="en-US" smtClean="0"/>
              <a:t>2016/3/30</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7FBEA15D-F412-4EDC-A845-935D4E420D2E}"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zh-CN" altLang="en-US" smtClean="0"/>
              <a:t>单击此处编辑母版标题样式</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zh-CN" altLang="en-US" smtClean="0"/>
              <a:t>单击此处编辑母版文本样式</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Date Placeholder 4"/>
          <p:cNvSpPr>
            <a:spLocks noGrp="1"/>
          </p:cNvSpPr>
          <p:nvPr>
            <p:ph type="dt" sz="half" idx="10"/>
          </p:nvPr>
        </p:nvSpPr>
        <p:spPr/>
        <p:txBody>
          <a:bodyPr/>
          <a:lstStyle/>
          <a:p>
            <a:fld id="{D401E1AC-C45B-4FE8-ABBA-AE1E0B3950CB}" type="datetimeFigureOut">
              <a:rPr lang="zh-CN" altLang="en-US" smtClean="0"/>
              <a:t>2016/3/30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FBEA15D-F412-4EDC-A845-935D4E420D2E}"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zh-CN" altLang="en-US" smtClean="0"/>
              <a:t>单击此处编辑母版标题样式</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
        <p:nvSpPr>
          <p:cNvPr id="5" name="Date Placeholder 4"/>
          <p:cNvSpPr>
            <a:spLocks noGrp="1"/>
          </p:cNvSpPr>
          <p:nvPr>
            <p:ph type="dt" sz="half" idx="10"/>
          </p:nvPr>
        </p:nvSpPr>
        <p:spPr/>
        <p:txBody>
          <a:bodyPr/>
          <a:lstStyle/>
          <a:p>
            <a:fld id="{D401E1AC-C45B-4FE8-ABBA-AE1E0B3950CB}" type="datetimeFigureOut">
              <a:rPr lang="zh-CN" altLang="en-US" smtClean="0"/>
              <a:t>2016/3/30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a:xfrm>
            <a:off x="8077200" y="6356350"/>
            <a:ext cx="609600" cy="365125"/>
          </a:xfrm>
        </p:spPr>
        <p:txBody>
          <a:bodyPr/>
          <a:lstStyle/>
          <a:p>
            <a:fld id="{7FBEA15D-F412-4EDC-A845-935D4E420D2E}" type="slidenum">
              <a:rPr lang="zh-CN" altLang="en-US" smtClean="0"/>
              <a:t>‹#›</a:t>
            </a:fld>
            <a:endParaRPr lang="zh-CN" alt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zh-CN" altLang="en-US" smtClean="0"/>
              <a:t>单击图标添加图片</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zh-CN" altLang="en-US" smtClean="0"/>
              <a:t>单击此处编辑母版标题样式</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D401E1AC-C45B-4FE8-ABBA-AE1E0B3950CB}" type="datetimeFigureOut">
              <a:rPr lang="zh-CN" altLang="en-US" smtClean="0"/>
              <a:t>2016/3/30</a:t>
            </a:fld>
            <a:endParaRPr lang="zh-CN" alt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zh-CN" alt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7FBEA15D-F412-4EDC-A845-935D4E420D2E}" type="slidenum">
              <a:rPr lang="zh-CN" altLang="en-US" smtClean="0"/>
              <a:t>‹#›</a:t>
            </a:fld>
            <a:endParaRPr lang="zh-CN" alt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79512" y="908720"/>
            <a:ext cx="8784976" cy="3168352"/>
          </a:xfrm>
        </p:spPr>
        <p:txBody>
          <a:bodyPr>
            <a:normAutofit fontScale="90000"/>
          </a:bodyPr>
          <a:lstStyle/>
          <a:p>
            <a:pPr algn="ctr"/>
            <a:r>
              <a:rPr lang="en-US" altLang="zh-CN" dirty="0" smtClean="0"/>
              <a:t/>
            </a:r>
            <a:br>
              <a:rPr lang="en-US" altLang="zh-CN" dirty="0" smtClean="0"/>
            </a:br>
            <a:r>
              <a:rPr lang="en-US" altLang="zh-CN" dirty="0"/>
              <a:t/>
            </a:r>
            <a:br>
              <a:rPr lang="en-US" altLang="zh-CN" dirty="0"/>
            </a:br>
            <a:r>
              <a:rPr lang="en-US" altLang="zh-CN" dirty="0" smtClean="0"/>
              <a:t/>
            </a:r>
            <a:br>
              <a:rPr lang="en-US" altLang="zh-CN" dirty="0" smtClean="0"/>
            </a:br>
            <a:r>
              <a:rPr lang="zh-CN" altLang="en-US" dirty="0" smtClean="0"/>
              <a:t>最新修改</a:t>
            </a:r>
            <a:r>
              <a:rPr lang="en-US" altLang="zh-CN" dirty="0" smtClean="0"/>
              <a:t/>
            </a:r>
            <a:br>
              <a:rPr lang="en-US" altLang="zh-CN" dirty="0" smtClean="0"/>
            </a:br>
            <a:r>
              <a:rPr lang="en-US" altLang="zh-CN" dirty="0" smtClean="0"/>
              <a:t>《</a:t>
            </a:r>
            <a:r>
              <a:rPr lang="zh-CN" altLang="en-US" dirty="0" smtClean="0"/>
              <a:t>中华人民共和国教育法</a:t>
            </a:r>
            <a:r>
              <a:rPr lang="en-US" altLang="zh-CN" dirty="0" smtClean="0"/>
              <a:t>》《</a:t>
            </a:r>
            <a:r>
              <a:rPr lang="zh-CN" altLang="en-US" dirty="0" smtClean="0"/>
              <a:t>中华人民共和国高等教育法</a:t>
            </a:r>
            <a:r>
              <a:rPr lang="en-US" altLang="zh-CN" dirty="0" smtClean="0"/>
              <a:t>》</a:t>
            </a:r>
            <a:r>
              <a:rPr lang="zh-CN" altLang="en-US" dirty="0" smtClean="0"/>
              <a:t>学习解读</a:t>
            </a:r>
            <a:endParaRPr lang="zh-CN" altLang="en-US" dirty="0"/>
          </a:p>
        </p:txBody>
      </p:sp>
      <p:sp>
        <p:nvSpPr>
          <p:cNvPr id="3" name="副标题 2"/>
          <p:cNvSpPr>
            <a:spLocks noGrp="1"/>
          </p:cNvSpPr>
          <p:nvPr>
            <p:ph type="subTitle" idx="1"/>
          </p:nvPr>
        </p:nvSpPr>
        <p:spPr>
          <a:xfrm>
            <a:off x="533400" y="4077072"/>
            <a:ext cx="7854696" cy="2016224"/>
          </a:xfrm>
        </p:spPr>
        <p:txBody>
          <a:bodyPr/>
          <a:lstStyle/>
          <a:p>
            <a:endParaRPr lang="en-US" altLang="zh-CN" dirty="0" smtClean="0"/>
          </a:p>
          <a:p>
            <a:endParaRPr lang="en-US" altLang="zh-CN" dirty="0"/>
          </a:p>
          <a:p>
            <a:pPr algn="ctr"/>
            <a:r>
              <a:rPr lang="en-US" altLang="zh-CN" sz="3600" dirty="0" smtClean="0">
                <a:solidFill>
                  <a:schemeClr val="accent3">
                    <a:lumMod val="40000"/>
                    <a:lumOff val="60000"/>
                  </a:schemeClr>
                </a:solidFill>
              </a:rPr>
              <a:t>2</a:t>
            </a:r>
            <a:r>
              <a:rPr lang="en-US" altLang="zh-CN" dirty="0" smtClean="0">
                <a:solidFill>
                  <a:schemeClr val="accent3">
                    <a:lumMod val="40000"/>
                    <a:lumOff val="60000"/>
                  </a:schemeClr>
                </a:solidFill>
              </a:rPr>
              <a:t>016</a:t>
            </a:r>
            <a:r>
              <a:rPr lang="zh-CN" altLang="en-US" dirty="0" smtClean="0">
                <a:solidFill>
                  <a:schemeClr val="accent3">
                    <a:lumMod val="40000"/>
                    <a:lumOff val="60000"/>
                  </a:schemeClr>
                </a:solidFill>
                <a:latin typeface="方正黑体_GBK" panose="03000509000000000000" pitchFamily="65" charset="-122"/>
                <a:ea typeface="方正黑体_GBK" panose="03000509000000000000" pitchFamily="65" charset="-122"/>
              </a:rPr>
              <a:t>年</a:t>
            </a:r>
            <a:r>
              <a:rPr lang="en-US" altLang="zh-CN" dirty="0" smtClean="0">
                <a:solidFill>
                  <a:schemeClr val="accent3">
                    <a:lumMod val="40000"/>
                    <a:lumOff val="60000"/>
                  </a:schemeClr>
                </a:solidFill>
              </a:rPr>
              <a:t>3</a:t>
            </a:r>
            <a:r>
              <a:rPr lang="zh-CN" altLang="en-US" dirty="0" smtClean="0">
                <a:solidFill>
                  <a:schemeClr val="accent3">
                    <a:lumMod val="40000"/>
                    <a:lumOff val="60000"/>
                  </a:schemeClr>
                </a:solidFill>
                <a:latin typeface="方正黑体_GBK" panose="03000509000000000000" pitchFamily="65" charset="-122"/>
                <a:ea typeface="方正黑体_GBK" panose="03000509000000000000" pitchFamily="65" charset="-122"/>
              </a:rPr>
              <a:t>月</a:t>
            </a:r>
            <a:endParaRPr lang="zh-CN" altLang="en-US" dirty="0">
              <a:solidFill>
                <a:schemeClr val="accent3">
                  <a:lumMod val="40000"/>
                  <a:lumOff val="60000"/>
                </a:schemeClr>
              </a:solidFill>
              <a:latin typeface="方正黑体_GBK" panose="03000509000000000000" pitchFamily="65" charset="-122"/>
              <a:ea typeface="方正黑体_GBK" panose="03000509000000000000" pitchFamily="65" charset="-122"/>
            </a:endParaRPr>
          </a:p>
        </p:txBody>
      </p:sp>
    </p:spTree>
    <p:extLst>
      <p:ext uri="{BB962C8B-B14F-4D97-AF65-F5344CB8AC3E}">
        <p14:creationId xmlns:p14="http://schemas.microsoft.com/office/powerpoint/2010/main" val="421855687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5536" y="260648"/>
            <a:ext cx="6192688" cy="461665"/>
          </a:xfrm>
          <a:prstGeom prst="rect">
            <a:avLst/>
          </a:prstGeom>
          <a:noFill/>
        </p:spPr>
        <p:txBody>
          <a:bodyPr wrap="square" rtlCol="0">
            <a:spAutoFit/>
          </a:bodyPr>
          <a:lstStyle/>
          <a:p>
            <a:r>
              <a:rPr lang="zh-CN" altLang="en-US" sz="2400" dirty="0" smtClean="0">
                <a:solidFill>
                  <a:srgbClr val="FFC000"/>
                </a:solidFill>
                <a:latin typeface="华文琥珀" panose="02010800040101010101" pitchFamily="2" charset="-122"/>
                <a:ea typeface="华文琥珀" panose="02010800040101010101" pitchFamily="2" charset="-122"/>
              </a:rPr>
              <a:t>对比学习和解读</a:t>
            </a:r>
            <a:endParaRPr lang="zh-CN" altLang="en-US" sz="2400" dirty="0">
              <a:solidFill>
                <a:srgbClr val="FFC000"/>
              </a:solidFill>
              <a:latin typeface="华文琥珀" panose="02010800040101010101" pitchFamily="2" charset="-122"/>
              <a:ea typeface="华文琥珀" panose="02010800040101010101" pitchFamily="2" charset="-122"/>
            </a:endParaRPr>
          </a:p>
        </p:txBody>
      </p:sp>
      <p:graphicFrame>
        <p:nvGraphicFramePr>
          <p:cNvPr id="3" name="表格 2"/>
          <p:cNvGraphicFramePr>
            <a:graphicFrameLocks noGrp="1"/>
          </p:cNvGraphicFramePr>
          <p:nvPr>
            <p:extLst>
              <p:ext uri="{D42A27DB-BD31-4B8C-83A1-F6EECF244321}">
                <p14:modId xmlns:p14="http://schemas.microsoft.com/office/powerpoint/2010/main" val="808624857"/>
              </p:ext>
            </p:extLst>
          </p:nvPr>
        </p:nvGraphicFramePr>
        <p:xfrm>
          <a:off x="395536" y="908720"/>
          <a:ext cx="8352928" cy="3647440"/>
        </p:xfrm>
        <a:graphic>
          <a:graphicData uri="http://schemas.openxmlformats.org/drawingml/2006/table">
            <a:tbl>
              <a:tblPr firstRow="1" bandRow="1">
                <a:tableStyleId>{5C22544A-7EE6-4342-B048-85BDC9FD1C3A}</a:tableStyleId>
              </a:tblPr>
              <a:tblGrid>
                <a:gridCol w="4176464"/>
                <a:gridCol w="4176464"/>
              </a:tblGrid>
              <a:tr h="2304256">
                <a:tc>
                  <a:txBody>
                    <a:bodyPr/>
                    <a:lstStyle/>
                    <a:p>
                      <a:pPr>
                        <a:lnSpc>
                          <a:spcPts val="2800"/>
                        </a:lnSpc>
                      </a:pPr>
                      <a:r>
                        <a:rPr lang="zh-CN" altLang="en-US" dirty="0" smtClean="0"/>
                        <a:t>         第十一条   国家适应社会主义市场经济发展和社会进步的需要，推进教育改革，促进各级各类教育协调发展，建立和完善终身教育体系。</a:t>
                      </a:r>
                    </a:p>
                    <a:p>
                      <a:pPr>
                        <a:lnSpc>
                          <a:spcPts val="2800"/>
                        </a:lnSpc>
                      </a:pPr>
                      <a:r>
                        <a:rPr lang="zh-CN" altLang="en-US" dirty="0" smtClean="0"/>
                        <a:t>         </a:t>
                      </a:r>
                      <a:endParaRPr lang="en-US" altLang="zh-CN" dirty="0" smtClean="0"/>
                    </a:p>
                    <a:p>
                      <a:pPr>
                        <a:lnSpc>
                          <a:spcPts val="2800"/>
                        </a:lnSpc>
                      </a:pPr>
                      <a:endParaRPr lang="en-US" altLang="zh-CN" dirty="0" smtClean="0"/>
                    </a:p>
                    <a:p>
                      <a:pPr>
                        <a:lnSpc>
                          <a:spcPts val="2800"/>
                        </a:lnSpc>
                      </a:pPr>
                      <a:endParaRPr lang="en-US" altLang="zh-CN" dirty="0" smtClean="0"/>
                    </a:p>
                    <a:p>
                      <a:pPr>
                        <a:lnSpc>
                          <a:spcPts val="2800"/>
                        </a:lnSpc>
                      </a:pPr>
                      <a:r>
                        <a:rPr lang="en-US" altLang="zh-CN" dirty="0" smtClean="0"/>
                        <a:t>         </a:t>
                      </a:r>
                      <a:r>
                        <a:rPr lang="zh-CN" altLang="en-US" dirty="0" smtClean="0"/>
                        <a:t>国家支持、鼓励和组织教育科学研究，推广教育科学研究成果，促进教育质量提高。</a:t>
                      </a:r>
                    </a:p>
                  </a:txBody>
                  <a:tcPr/>
                </a:tc>
                <a:tc>
                  <a:txBody>
                    <a:bodyPr/>
                    <a:lstStyle/>
                    <a:p>
                      <a:pPr>
                        <a:lnSpc>
                          <a:spcPts val="2800"/>
                        </a:lnSpc>
                      </a:pPr>
                      <a:r>
                        <a:rPr lang="zh-CN" altLang="en-US" dirty="0" smtClean="0"/>
                        <a:t>         第十一条   国家适应社会主义市场经济发展和社会进步的需要，推进教育改革，</a:t>
                      </a:r>
                      <a:r>
                        <a:rPr lang="zh-CN" altLang="en-US" dirty="0" smtClean="0">
                          <a:solidFill>
                            <a:srgbClr val="FFC000"/>
                          </a:solidFill>
                        </a:rPr>
                        <a:t>推动</a:t>
                      </a:r>
                      <a:r>
                        <a:rPr lang="zh-CN" altLang="en-US" dirty="0" smtClean="0">
                          <a:solidFill>
                            <a:schemeClr val="tx1"/>
                          </a:solidFill>
                        </a:rPr>
                        <a:t>各级各类教育协调发展、</a:t>
                      </a:r>
                      <a:r>
                        <a:rPr lang="zh-CN" altLang="en-US" dirty="0" smtClean="0">
                          <a:solidFill>
                            <a:srgbClr val="FFC000"/>
                          </a:solidFill>
                        </a:rPr>
                        <a:t>衔接融通，完善现代国民教育体系，健全</a:t>
                      </a:r>
                      <a:r>
                        <a:rPr lang="zh-CN" altLang="en-US" dirty="0" smtClean="0">
                          <a:solidFill>
                            <a:schemeClr val="tx1"/>
                          </a:solidFill>
                        </a:rPr>
                        <a:t>终身教育体系</a:t>
                      </a:r>
                      <a:r>
                        <a:rPr lang="zh-CN" altLang="en-US" dirty="0" smtClean="0">
                          <a:solidFill>
                            <a:srgbClr val="FFC000"/>
                          </a:solidFill>
                        </a:rPr>
                        <a:t>，提高教育现代化水平。</a:t>
                      </a:r>
                    </a:p>
                    <a:p>
                      <a:pPr>
                        <a:lnSpc>
                          <a:spcPts val="2800"/>
                        </a:lnSpc>
                      </a:pPr>
                      <a:r>
                        <a:rPr lang="zh-CN" altLang="en-US" dirty="0" smtClean="0">
                          <a:solidFill>
                            <a:srgbClr val="FFC000"/>
                          </a:solidFill>
                        </a:rPr>
                        <a:t>         国家采取措施促进教育公平，推动教育均衡发展。</a:t>
                      </a:r>
                    </a:p>
                    <a:p>
                      <a:pPr>
                        <a:lnSpc>
                          <a:spcPts val="2800"/>
                        </a:lnSpc>
                      </a:pPr>
                      <a:r>
                        <a:rPr lang="zh-CN" altLang="en-US" dirty="0" smtClean="0"/>
                        <a:t>         国家支持、鼓励和组织教育科学研究，推广教育科学研究成果，促进教育质量提高。</a:t>
                      </a:r>
                    </a:p>
                  </a:txBody>
                  <a:tcPr/>
                </a:tc>
              </a:tr>
            </a:tbl>
          </a:graphicData>
        </a:graphic>
      </p:graphicFrame>
      <p:sp>
        <p:nvSpPr>
          <p:cNvPr id="4" name="TextBox 3"/>
          <p:cNvSpPr txBox="1"/>
          <p:nvPr/>
        </p:nvSpPr>
        <p:spPr>
          <a:xfrm>
            <a:off x="323528" y="3573016"/>
            <a:ext cx="8496944" cy="2723823"/>
          </a:xfrm>
          <a:prstGeom prst="rect">
            <a:avLst/>
          </a:prstGeom>
          <a:noFill/>
        </p:spPr>
        <p:txBody>
          <a:bodyPr wrap="square" rtlCol="0">
            <a:spAutoFit/>
          </a:bodyPr>
          <a:lstStyle/>
          <a:p>
            <a:endParaRPr lang="en-US" altLang="zh-CN" b="1" dirty="0" smtClean="0">
              <a:solidFill>
                <a:srgbClr val="FFC000"/>
              </a:solidFill>
            </a:endParaRPr>
          </a:p>
          <a:p>
            <a:pPr>
              <a:lnSpc>
                <a:spcPct val="150000"/>
              </a:lnSpc>
            </a:pPr>
            <a:endParaRPr lang="en-US" altLang="zh-CN" b="1" dirty="0" smtClean="0">
              <a:solidFill>
                <a:srgbClr val="FFC000"/>
              </a:solidFill>
            </a:endParaRPr>
          </a:p>
          <a:p>
            <a:pPr>
              <a:lnSpc>
                <a:spcPct val="150000"/>
              </a:lnSpc>
            </a:pPr>
            <a:endParaRPr lang="en-US" altLang="zh-CN" b="1" dirty="0">
              <a:solidFill>
                <a:srgbClr val="FFC000"/>
              </a:solidFill>
            </a:endParaRPr>
          </a:p>
          <a:p>
            <a:pPr>
              <a:lnSpc>
                <a:spcPct val="150000"/>
              </a:lnSpc>
            </a:pPr>
            <a:r>
              <a:rPr lang="zh-CN" altLang="en-US" b="1" dirty="0" smtClean="0">
                <a:solidFill>
                  <a:srgbClr val="FFC000"/>
                </a:solidFill>
              </a:rPr>
              <a:t>学习解读：</a:t>
            </a:r>
            <a:endParaRPr lang="en-US" altLang="zh-CN" b="1" dirty="0" smtClean="0">
              <a:solidFill>
                <a:srgbClr val="FFC000"/>
              </a:solidFill>
            </a:endParaRPr>
          </a:p>
          <a:p>
            <a:r>
              <a:rPr lang="en-US" altLang="zh-CN" dirty="0" smtClean="0"/>
              <a:t>         ——</a:t>
            </a:r>
            <a:r>
              <a:rPr lang="zh-CN" altLang="en-US" dirty="0"/>
              <a:t>对教育</a:t>
            </a:r>
            <a:r>
              <a:rPr lang="zh-CN" altLang="en-US" dirty="0" smtClean="0"/>
              <a:t>改革目标和制度</a:t>
            </a:r>
            <a:r>
              <a:rPr lang="zh-CN" altLang="en-US" dirty="0"/>
              <a:t>规定的补充、完善。</a:t>
            </a:r>
          </a:p>
          <a:p>
            <a:r>
              <a:rPr lang="en-US" altLang="zh-CN" dirty="0" smtClean="0"/>
              <a:t>         ——</a:t>
            </a:r>
            <a:r>
              <a:rPr lang="zh-CN" altLang="en-US" dirty="0" smtClean="0"/>
              <a:t>着眼点和要求更高，增加了“教育现代化”“国民教育体系”的规定。制度</a:t>
            </a:r>
            <a:r>
              <a:rPr lang="zh-CN" altLang="en-US" dirty="0"/>
              <a:t>设计更加符合现代教育发展</a:t>
            </a:r>
            <a:r>
              <a:rPr lang="zh-CN" altLang="en-US" dirty="0" smtClean="0"/>
              <a:t>（衔接</a:t>
            </a:r>
            <a:r>
              <a:rPr lang="zh-CN" altLang="en-US" dirty="0"/>
              <a:t>融通</a:t>
            </a:r>
            <a:r>
              <a:rPr lang="zh-CN" altLang="en-US" dirty="0" smtClean="0"/>
              <a:t>），由孤立协调而整体联系。</a:t>
            </a:r>
            <a:endParaRPr lang="zh-CN" altLang="en-US" dirty="0"/>
          </a:p>
          <a:p>
            <a:r>
              <a:rPr lang="en-US" altLang="zh-CN" dirty="0" smtClean="0"/>
              <a:t>         ——</a:t>
            </a:r>
            <a:r>
              <a:rPr lang="zh-CN" altLang="en-US" dirty="0" smtClean="0"/>
              <a:t>将“教育公平”“均衡发展”作为教育体系的基本价值取向和实现路径。</a:t>
            </a:r>
            <a:endParaRPr lang="zh-CN" altLang="en-US" dirty="0"/>
          </a:p>
        </p:txBody>
      </p:sp>
    </p:spTree>
    <p:extLst>
      <p:ext uri="{BB962C8B-B14F-4D97-AF65-F5344CB8AC3E}">
        <p14:creationId xmlns:p14="http://schemas.microsoft.com/office/powerpoint/2010/main" val="132705227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5536" y="260648"/>
            <a:ext cx="6192688" cy="461665"/>
          </a:xfrm>
          <a:prstGeom prst="rect">
            <a:avLst/>
          </a:prstGeom>
          <a:noFill/>
        </p:spPr>
        <p:txBody>
          <a:bodyPr wrap="square" rtlCol="0">
            <a:spAutoFit/>
          </a:bodyPr>
          <a:lstStyle/>
          <a:p>
            <a:r>
              <a:rPr lang="zh-CN" altLang="en-US" sz="2400" dirty="0" smtClean="0">
                <a:solidFill>
                  <a:srgbClr val="FFC000"/>
                </a:solidFill>
                <a:latin typeface="华文琥珀" panose="02010800040101010101" pitchFamily="2" charset="-122"/>
                <a:ea typeface="华文琥珀" panose="02010800040101010101" pitchFamily="2" charset="-122"/>
              </a:rPr>
              <a:t>对比学习和解读</a:t>
            </a:r>
            <a:endParaRPr lang="zh-CN" altLang="en-US" sz="2400" dirty="0">
              <a:solidFill>
                <a:srgbClr val="FFC000"/>
              </a:solidFill>
              <a:latin typeface="华文琥珀" panose="02010800040101010101" pitchFamily="2" charset="-122"/>
              <a:ea typeface="华文琥珀" panose="02010800040101010101" pitchFamily="2" charset="-122"/>
            </a:endParaRPr>
          </a:p>
        </p:txBody>
      </p:sp>
      <p:graphicFrame>
        <p:nvGraphicFramePr>
          <p:cNvPr id="3" name="表格 2"/>
          <p:cNvGraphicFramePr>
            <a:graphicFrameLocks noGrp="1"/>
          </p:cNvGraphicFramePr>
          <p:nvPr>
            <p:extLst>
              <p:ext uri="{D42A27DB-BD31-4B8C-83A1-F6EECF244321}">
                <p14:modId xmlns:p14="http://schemas.microsoft.com/office/powerpoint/2010/main" val="2920089770"/>
              </p:ext>
            </p:extLst>
          </p:nvPr>
        </p:nvGraphicFramePr>
        <p:xfrm>
          <a:off x="395536" y="723647"/>
          <a:ext cx="8352928" cy="4003040"/>
        </p:xfrm>
        <a:graphic>
          <a:graphicData uri="http://schemas.openxmlformats.org/drawingml/2006/table">
            <a:tbl>
              <a:tblPr firstRow="1" bandRow="1">
                <a:tableStyleId>{5C22544A-7EE6-4342-B048-85BDC9FD1C3A}</a:tableStyleId>
              </a:tblPr>
              <a:tblGrid>
                <a:gridCol w="4176464"/>
                <a:gridCol w="4176464"/>
              </a:tblGrid>
              <a:tr h="2304256">
                <a:tc>
                  <a:txBody>
                    <a:bodyPr/>
                    <a:lstStyle/>
                    <a:p>
                      <a:pPr>
                        <a:lnSpc>
                          <a:spcPts val="2800"/>
                        </a:lnSpc>
                      </a:pPr>
                      <a:r>
                        <a:rPr lang="zh-CN" altLang="en-US" dirty="0" smtClean="0"/>
                        <a:t>         第十二条   汉语言文字为学校和其他教育机构的基本教学语言文字。少数民族学生为主的学校及其他教育机构，可以使用本民族或者当地民族通用的语言文字进行教学。</a:t>
                      </a:r>
                    </a:p>
                    <a:p>
                      <a:pPr>
                        <a:lnSpc>
                          <a:spcPts val="2800"/>
                        </a:lnSpc>
                      </a:pPr>
                      <a:r>
                        <a:rPr lang="zh-CN" altLang="en-US" dirty="0" smtClean="0">
                          <a:solidFill>
                            <a:srgbClr val="FF0000"/>
                          </a:solidFill>
                          <a:latin typeface="+mn-ea"/>
                          <a:ea typeface="+mn-ea"/>
                        </a:rPr>
                        <a:t>    </a:t>
                      </a:r>
                      <a:r>
                        <a:rPr lang="zh-CN" altLang="en-US" dirty="0" smtClean="0">
                          <a:solidFill>
                            <a:schemeClr val="bg2">
                              <a:lumMod val="60000"/>
                              <a:lumOff val="40000"/>
                            </a:schemeClr>
                          </a:solidFill>
                          <a:latin typeface="+mn-ea"/>
                          <a:ea typeface="+mn-ea"/>
                        </a:rPr>
                        <a:t>学校和其他教育机构进行教学，应当推广使用全国通用的普通话和规范字。</a:t>
                      </a:r>
                    </a:p>
                  </a:txBody>
                  <a:tcPr/>
                </a:tc>
                <a:tc>
                  <a:txBody>
                    <a:bodyPr/>
                    <a:lstStyle/>
                    <a:p>
                      <a:pPr>
                        <a:lnSpc>
                          <a:spcPts val="2800"/>
                        </a:lnSpc>
                      </a:pPr>
                      <a:r>
                        <a:rPr lang="zh-CN" altLang="en-US" dirty="0" smtClean="0"/>
                        <a:t>         第十二条   </a:t>
                      </a:r>
                      <a:r>
                        <a:rPr lang="zh-CN" altLang="en-US" dirty="0" smtClean="0">
                          <a:solidFill>
                            <a:srgbClr val="FFC000"/>
                          </a:solidFill>
                        </a:rPr>
                        <a:t>国家通用语言文字</a:t>
                      </a:r>
                      <a:r>
                        <a:rPr lang="zh-CN" altLang="en-US" dirty="0" smtClean="0"/>
                        <a:t>为学校及其他教育机构的基本</a:t>
                      </a:r>
                      <a:r>
                        <a:rPr lang="zh-CN" altLang="en-US" dirty="0" smtClean="0">
                          <a:solidFill>
                            <a:srgbClr val="FFC000"/>
                          </a:solidFill>
                        </a:rPr>
                        <a:t>教育</a:t>
                      </a:r>
                      <a:r>
                        <a:rPr lang="zh-CN" altLang="en-US" dirty="0" smtClean="0"/>
                        <a:t>教学语言文字</a:t>
                      </a:r>
                      <a:r>
                        <a:rPr lang="zh-CN" altLang="en-US" dirty="0" smtClean="0">
                          <a:solidFill>
                            <a:schemeClr val="bg2">
                              <a:lumMod val="60000"/>
                              <a:lumOff val="40000"/>
                            </a:schemeClr>
                          </a:solidFill>
                        </a:rPr>
                        <a:t>，学校及其他教育机构应当使用国家通用语言文字进行教育教学。</a:t>
                      </a:r>
                    </a:p>
                    <a:p>
                      <a:pPr>
                        <a:lnSpc>
                          <a:spcPts val="2800"/>
                        </a:lnSpc>
                      </a:pPr>
                      <a:r>
                        <a:rPr lang="zh-CN" altLang="en-US" dirty="0" smtClean="0"/>
                        <a:t>　　</a:t>
                      </a:r>
                      <a:r>
                        <a:rPr lang="zh-CN" altLang="en-US" dirty="0" smtClean="0">
                          <a:solidFill>
                            <a:srgbClr val="FFC000"/>
                          </a:solidFill>
                        </a:rPr>
                        <a:t>民族自治地方以少数民族学生为主的学校及其他教育机构，从实际出发，使用国家通用语言文字和本民族或者当地民族通用的语言文字实施双语教育。</a:t>
                      </a:r>
                    </a:p>
                    <a:p>
                      <a:pPr>
                        <a:lnSpc>
                          <a:spcPts val="2800"/>
                        </a:lnSpc>
                      </a:pPr>
                      <a:r>
                        <a:rPr lang="zh-CN" altLang="en-US" dirty="0" smtClean="0">
                          <a:solidFill>
                            <a:srgbClr val="FFC000"/>
                          </a:solidFill>
                        </a:rPr>
                        <a:t>　　国家采取措施，为少数民族学生为主的学校及其他教育机构实施双语教育提供条件和支持。</a:t>
                      </a:r>
                    </a:p>
                  </a:txBody>
                  <a:tcPr/>
                </a:tc>
              </a:tr>
            </a:tbl>
          </a:graphicData>
        </a:graphic>
      </p:graphicFrame>
      <p:sp>
        <p:nvSpPr>
          <p:cNvPr id="4" name="TextBox 3"/>
          <p:cNvSpPr txBox="1"/>
          <p:nvPr/>
        </p:nvSpPr>
        <p:spPr>
          <a:xfrm>
            <a:off x="323528" y="3573016"/>
            <a:ext cx="8496944" cy="3277820"/>
          </a:xfrm>
          <a:prstGeom prst="rect">
            <a:avLst/>
          </a:prstGeom>
          <a:noFill/>
        </p:spPr>
        <p:txBody>
          <a:bodyPr wrap="square" rtlCol="0">
            <a:spAutoFit/>
          </a:bodyPr>
          <a:lstStyle/>
          <a:p>
            <a:endParaRPr lang="en-US" altLang="zh-CN" b="1" dirty="0" smtClean="0">
              <a:solidFill>
                <a:srgbClr val="FFC000"/>
              </a:solidFill>
            </a:endParaRPr>
          </a:p>
          <a:p>
            <a:pPr>
              <a:lnSpc>
                <a:spcPct val="150000"/>
              </a:lnSpc>
            </a:pPr>
            <a:endParaRPr lang="en-US" altLang="zh-CN" b="1" dirty="0" smtClean="0">
              <a:solidFill>
                <a:srgbClr val="FFC000"/>
              </a:solidFill>
            </a:endParaRPr>
          </a:p>
          <a:p>
            <a:pPr>
              <a:lnSpc>
                <a:spcPct val="150000"/>
              </a:lnSpc>
            </a:pPr>
            <a:endParaRPr lang="en-US" altLang="zh-CN" b="1" dirty="0">
              <a:solidFill>
                <a:srgbClr val="FFC000"/>
              </a:solidFill>
            </a:endParaRPr>
          </a:p>
          <a:p>
            <a:pPr>
              <a:lnSpc>
                <a:spcPct val="150000"/>
              </a:lnSpc>
            </a:pPr>
            <a:r>
              <a:rPr lang="zh-CN" altLang="en-US" b="1" dirty="0" smtClean="0">
                <a:solidFill>
                  <a:srgbClr val="FFC000"/>
                </a:solidFill>
              </a:rPr>
              <a:t>学习解读：</a:t>
            </a:r>
            <a:endParaRPr lang="en-US" altLang="zh-CN" b="1" dirty="0" smtClean="0">
              <a:solidFill>
                <a:srgbClr val="FFC000"/>
              </a:solidFill>
            </a:endParaRPr>
          </a:p>
          <a:p>
            <a:r>
              <a:rPr lang="en-US" altLang="zh-CN" dirty="0"/>
              <a:t>         ——</a:t>
            </a:r>
            <a:r>
              <a:rPr lang="zh-CN" altLang="en-US" dirty="0"/>
              <a:t>对国家</a:t>
            </a:r>
            <a:r>
              <a:rPr lang="zh-CN" altLang="en-US" dirty="0" smtClean="0"/>
              <a:t>教育教学</a:t>
            </a:r>
            <a:r>
              <a:rPr lang="zh-CN" altLang="en-US" dirty="0"/>
              <a:t>语言文字规定</a:t>
            </a:r>
            <a:r>
              <a:rPr lang="zh-CN" altLang="en-US" dirty="0" smtClean="0"/>
              <a:t>作出重要</a:t>
            </a:r>
            <a:r>
              <a:rPr lang="zh-CN" altLang="en-US" dirty="0"/>
              <a:t>修正。进一步体现</a:t>
            </a:r>
            <a:r>
              <a:rPr lang="zh-CN" altLang="en-US" dirty="0" smtClean="0"/>
              <a:t>国家通用</a:t>
            </a:r>
            <a:r>
              <a:rPr lang="zh-CN" altLang="en-US" dirty="0"/>
              <a:t>语言文字</a:t>
            </a:r>
            <a:r>
              <a:rPr lang="zh-CN" altLang="en-US" dirty="0" smtClean="0"/>
              <a:t>的法律地位。“汉语言文字”包括方言，“国家通用语言文字”不含方言。</a:t>
            </a:r>
            <a:r>
              <a:rPr lang="zh-CN" altLang="en-US" dirty="0"/>
              <a:t>由</a:t>
            </a:r>
            <a:r>
              <a:rPr lang="zh-CN" altLang="en-US" dirty="0" smtClean="0"/>
              <a:t>“应当推广使用”</a:t>
            </a:r>
            <a:r>
              <a:rPr lang="zh-CN" altLang="en-US" dirty="0"/>
              <a:t>改为</a:t>
            </a:r>
            <a:r>
              <a:rPr lang="zh-CN" altLang="en-US" dirty="0" smtClean="0"/>
              <a:t>“应当使用”</a:t>
            </a:r>
            <a:r>
              <a:rPr lang="zh-CN" altLang="en-US" dirty="0"/>
              <a:t>，并增加</a:t>
            </a:r>
            <a:r>
              <a:rPr lang="zh-CN" altLang="en-US" dirty="0" smtClean="0"/>
              <a:t>“教育”，</a:t>
            </a:r>
            <a:r>
              <a:rPr lang="zh-CN" altLang="en-US" dirty="0"/>
              <a:t>制度规定更加</a:t>
            </a:r>
            <a:r>
              <a:rPr lang="zh-CN" altLang="en-US" dirty="0" smtClean="0"/>
              <a:t>严格严谨。</a:t>
            </a:r>
            <a:endParaRPr lang="zh-CN" altLang="en-US" dirty="0"/>
          </a:p>
          <a:p>
            <a:r>
              <a:rPr lang="en-US" altLang="zh-CN" dirty="0" smtClean="0"/>
              <a:t>         ——</a:t>
            </a:r>
            <a:r>
              <a:rPr lang="zh-CN" altLang="en-US" dirty="0" smtClean="0"/>
              <a:t>少数民族学校用语，由可以用当地语言</a:t>
            </a:r>
            <a:r>
              <a:rPr lang="zh-CN" altLang="en-US" dirty="0"/>
              <a:t>文字教学，改变为双语言</a:t>
            </a:r>
            <a:r>
              <a:rPr lang="zh-CN" altLang="en-US" dirty="0" smtClean="0"/>
              <a:t>文字教育教学，并</a:t>
            </a:r>
            <a:r>
              <a:rPr lang="zh-CN" altLang="en-US" dirty="0"/>
              <a:t>增加“民族自治地方以少数民族学生为主的学校及其他教育机构，</a:t>
            </a:r>
            <a:r>
              <a:rPr lang="zh-CN" altLang="en-US" dirty="0" smtClean="0"/>
              <a:t>从实际出发”的限制，单用民族语言文字教学以法律形式叫停。</a:t>
            </a:r>
            <a:endParaRPr lang="zh-CN" altLang="en-US" dirty="0"/>
          </a:p>
        </p:txBody>
      </p:sp>
    </p:spTree>
    <p:extLst>
      <p:ext uri="{BB962C8B-B14F-4D97-AF65-F5344CB8AC3E}">
        <p14:creationId xmlns:p14="http://schemas.microsoft.com/office/powerpoint/2010/main" val="240348813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5536" y="260648"/>
            <a:ext cx="6192688" cy="461665"/>
          </a:xfrm>
          <a:prstGeom prst="rect">
            <a:avLst/>
          </a:prstGeom>
          <a:noFill/>
        </p:spPr>
        <p:txBody>
          <a:bodyPr wrap="square" rtlCol="0">
            <a:spAutoFit/>
          </a:bodyPr>
          <a:lstStyle/>
          <a:p>
            <a:r>
              <a:rPr lang="zh-CN" altLang="en-US" sz="2400" dirty="0" smtClean="0">
                <a:solidFill>
                  <a:srgbClr val="FFC000"/>
                </a:solidFill>
                <a:latin typeface="华文琥珀" panose="02010800040101010101" pitchFamily="2" charset="-122"/>
                <a:ea typeface="华文琥珀" panose="02010800040101010101" pitchFamily="2" charset="-122"/>
              </a:rPr>
              <a:t>对比学习和解读</a:t>
            </a:r>
            <a:endParaRPr lang="zh-CN" altLang="en-US" sz="2400" dirty="0">
              <a:solidFill>
                <a:srgbClr val="FFC000"/>
              </a:solidFill>
              <a:latin typeface="华文琥珀" panose="02010800040101010101" pitchFamily="2" charset="-122"/>
              <a:ea typeface="华文琥珀" panose="02010800040101010101" pitchFamily="2" charset="-122"/>
            </a:endParaRPr>
          </a:p>
        </p:txBody>
      </p:sp>
      <p:graphicFrame>
        <p:nvGraphicFramePr>
          <p:cNvPr id="3" name="表格 2"/>
          <p:cNvGraphicFramePr>
            <a:graphicFrameLocks noGrp="1"/>
          </p:cNvGraphicFramePr>
          <p:nvPr>
            <p:extLst>
              <p:ext uri="{D42A27DB-BD31-4B8C-83A1-F6EECF244321}">
                <p14:modId xmlns:p14="http://schemas.microsoft.com/office/powerpoint/2010/main" val="1268520196"/>
              </p:ext>
            </p:extLst>
          </p:nvPr>
        </p:nvGraphicFramePr>
        <p:xfrm>
          <a:off x="395536" y="836712"/>
          <a:ext cx="8352928" cy="2480051"/>
        </p:xfrm>
        <a:graphic>
          <a:graphicData uri="http://schemas.openxmlformats.org/drawingml/2006/table">
            <a:tbl>
              <a:tblPr firstRow="1" bandRow="1">
                <a:tableStyleId>{5C22544A-7EE6-4342-B048-85BDC9FD1C3A}</a:tableStyleId>
              </a:tblPr>
              <a:tblGrid>
                <a:gridCol w="4176464"/>
                <a:gridCol w="4176464"/>
              </a:tblGrid>
              <a:tr h="2480051">
                <a:tc>
                  <a:txBody>
                    <a:bodyPr/>
                    <a:lstStyle/>
                    <a:p>
                      <a:pPr>
                        <a:lnSpc>
                          <a:spcPts val="2800"/>
                        </a:lnSpc>
                      </a:pPr>
                      <a:endParaRPr lang="zh-CN" altLang="en-US" dirty="0" smtClean="0">
                        <a:solidFill>
                          <a:srgbClr val="C00000"/>
                        </a:solidFill>
                        <a:latin typeface="+mn-ea"/>
                        <a:ea typeface="+mn-ea"/>
                      </a:endParaRPr>
                    </a:p>
                  </a:txBody>
                  <a:tcPr/>
                </a:tc>
                <a:tc>
                  <a:txBody>
                    <a:bodyPr/>
                    <a:lstStyle/>
                    <a:p>
                      <a:pPr>
                        <a:lnSpc>
                          <a:spcPts val="2800"/>
                        </a:lnSpc>
                      </a:pPr>
                      <a:r>
                        <a:rPr lang="zh-CN" altLang="en-US" dirty="0" smtClean="0">
                          <a:solidFill>
                            <a:srgbClr val="92D050"/>
                          </a:solidFill>
                        </a:rPr>
                        <a:t>         增加一条，作为</a:t>
                      </a:r>
                      <a:r>
                        <a:rPr lang="zh-CN" altLang="en-US" dirty="0" smtClean="0">
                          <a:solidFill>
                            <a:srgbClr val="FFC000"/>
                          </a:solidFill>
                        </a:rPr>
                        <a:t>第十八条：国家制定学前教育标准，加快普及学前教育，构建覆盖城乡，特别是农村的学前教育公共服务体系。</a:t>
                      </a:r>
                    </a:p>
                    <a:p>
                      <a:pPr>
                        <a:lnSpc>
                          <a:spcPts val="2800"/>
                        </a:lnSpc>
                      </a:pPr>
                      <a:r>
                        <a:rPr lang="zh-CN" altLang="en-US" dirty="0" smtClean="0">
                          <a:solidFill>
                            <a:srgbClr val="FFC000"/>
                          </a:solidFill>
                        </a:rPr>
                        <a:t>　　各级人民政府应当采取措施，为适龄儿童接受学前教育提供条件和支持。</a:t>
                      </a:r>
                    </a:p>
                  </a:txBody>
                  <a:tcPr/>
                </a:tc>
              </a:tr>
            </a:tbl>
          </a:graphicData>
        </a:graphic>
      </p:graphicFrame>
      <p:sp>
        <p:nvSpPr>
          <p:cNvPr id="4" name="TextBox 3"/>
          <p:cNvSpPr txBox="1"/>
          <p:nvPr/>
        </p:nvSpPr>
        <p:spPr>
          <a:xfrm>
            <a:off x="323528" y="3573016"/>
            <a:ext cx="8496944" cy="2862322"/>
          </a:xfrm>
          <a:prstGeom prst="rect">
            <a:avLst/>
          </a:prstGeom>
          <a:noFill/>
        </p:spPr>
        <p:txBody>
          <a:bodyPr wrap="square" rtlCol="0">
            <a:spAutoFit/>
          </a:bodyPr>
          <a:lstStyle/>
          <a:p>
            <a:endParaRPr lang="en-US" altLang="zh-CN" b="1" dirty="0" smtClean="0">
              <a:solidFill>
                <a:srgbClr val="FFC000"/>
              </a:solidFill>
            </a:endParaRPr>
          </a:p>
          <a:p>
            <a:pPr>
              <a:lnSpc>
                <a:spcPct val="150000"/>
              </a:lnSpc>
            </a:pPr>
            <a:r>
              <a:rPr lang="zh-CN" altLang="en-US" b="1" dirty="0" smtClean="0">
                <a:solidFill>
                  <a:srgbClr val="FFC000"/>
                </a:solidFill>
              </a:rPr>
              <a:t>学习解读：</a:t>
            </a:r>
            <a:endParaRPr lang="en-US" altLang="zh-CN" b="1" dirty="0" smtClean="0">
              <a:solidFill>
                <a:srgbClr val="FFC000"/>
              </a:solidFill>
            </a:endParaRPr>
          </a:p>
          <a:p>
            <a:pPr>
              <a:lnSpc>
                <a:spcPct val="150000"/>
              </a:lnSpc>
            </a:pPr>
            <a:r>
              <a:rPr lang="en-US" altLang="zh-CN" dirty="0"/>
              <a:t>         ——</a:t>
            </a:r>
            <a:r>
              <a:rPr lang="zh-CN" altLang="en-US" dirty="0"/>
              <a:t>增加了教育基本制度之学前教育制度</a:t>
            </a:r>
            <a:r>
              <a:rPr lang="zh-CN" altLang="en-US" dirty="0" smtClean="0"/>
              <a:t>，使我国</a:t>
            </a:r>
            <a:r>
              <a:rPr lang="zh-CN" altLang="en-US" dirty="0"/>
              <a:t>整个教育基本制度更加完善、全面覆盖。</a:t>
            </a:r>
          </a:p>
          <a:p>
            <a:pPr>
              <a:lnSpc>
                <a:spcPct val="150000"/>
              </a:lnSpc>
            </a:pPr>
            <a:r>
              <a:rPr lang="en-US" altLang="zh-CN" dirty="0" smtClean="0"/>
              <a:t>         ——</a:t>
            </a:r>
            <a:r>
              <a:rPr lang="zh-CN" altLang="en-US" dirty="0" smtClean="0"/>
              <a:t>将</a:t>
            </a:r>
            <a:r>
              <a:rPr lang="zh-CN" altLang="en-US" dirty="0"/>
              <a:t>学前教育纳入教育公共服务体系，由政府提供条件和支持</a:t>
            </a:r>
            <a:r>
              <a:rPr lang="zh-CN" altLang="en-US" dirty="0" smtClean="0"/>
              <a:t>。从法律上否定了一些地方一度将学前教育置于政府保障之外的做法；政府建立学前教育公共服务体系成为法律的规定和要求。</a:t>
            </a:r>
            <a:endParaRPr lang="zh-CN" altLang="en-US" dirty="0"/>
          </a:p>
        </p:txBody>
      </p:sp>
    </p:spTree>
    <p:extLst>
      <p:ext uri="{BB962C8B-B14F-4D97-AF65-F5344CB8AC3E}">
        <p14:creationId xmlns:p14="http://schemas.microsoft.com/office/powerpoint/2010/main" val="383715533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5536" y="260648"/>
            <a:ext cx="6192688" cy="461665"/>
          </a:xfrm>
          <a:prstGeom prst="rect">
            <a:avLst/>
          </a:prstGeom>
          <a:noFill/>
        </p:spPr>
        <p:txBody>
          <a:bodyPr wrap="square" rtlCol="0">
            <a:spAutoFit/>
          </a:bodyPr>
          <a:lstStyle/>
          <a:p>
            <a:r>
              <a:rPr lang="zh-CN" altLang="en-US" sz="2400" dirty="0" smtClean="0">
                <a:solidFill>
                  <a:srgbClr val="FFC000"/>
                </a:solidFill>
                <a:latin typeface="华文琥珀" panose="02010800040101010101" pitchFamily="2" charset="-122"/>
                <a:ea typeface="华文琥珀" panose="02010800040101010101" pitchFamily="2" charset="-122"/>
              </a:rPr>
              <a:t>对比学习和解读</a:t>
            </a:r>
            <a:endParaRPr lang="zh-CN" altLang="en-US" sz="2400" dirty="0">
              <a:solidFill>
                <a:srgbClr val="FFC000"/>
              </a:solidFill>
              <a:latin typeface="华文琥珀" panose="02010800040101010101" pitchFamily="2" charset="-122"/>
              <a:ea typeface="华文琥珀" panose="02010800040101010101" pitchFamily="2" charset="-122"/>
            </a:endParaRPr>
          </a:p>
        </p:txBody>
      </p:sp>
      <p:graphicFrame>
        <p:nvGraphicFramePr>
          <p:cNvPr id="3" name="表格 2"/>
          <p:cNvGraphicFramePr>
            <a:graphicFrameLocks noGrp="1"/>
          </p:cNvGraphicFramePr>
          <p:nvPr>
            <p:extLst>
              <p:ext uri="{D42A27DB-BD31-4B8C-83A1-F6EECF244321}">
                <p14:modId xmlns:p14="http://schemas.microsoft.com/office/powerpoint/2010/main" val="3774419639"/>
              </p:ext>
            </p:extLst>
          </p:nvPr>
        </p:nvGraphicFramePr>
        <p:xfrm>
          <a:off x="395536" y="723647"/>
          <a:ext cx="8465486" cy="4003040"/>
        </p:xfrm>
        <a:graphic>
          <a:graphicData uri="http://schemas.openxmlformats.org/drawingml/2006/table">
            <a:tbl>
              <a:tblPr firstRow="1" bandRow="1">
                <a:tableStyleId>{5C22544A-7EE6-4342-B048-85BDC9FD1C3A}</a:tableStyleId>
              </a:tblPr>
              <a:tblGrid>
                <a:gridCol w="4232743"/>
                <a:gridCol w="4232743"/>
              </a:tblGrid>
              <a:tr h="4001497">
                <a:tc>
                  <a:txBody>
                    <a:bodyPr/>
                    <a:lstStyle/>
                    <a:p>
                      <a:pPr>
                        <a:lnSpc>
                          <a:spcPts val="3000"/>
                        </a:lnSpc>
                      </a:pPr>
                      <a:r>
                        <a:rPr kumimoji="0" lang="en-US" altLang="zh-CN" sz="1800" b="1" kern="1200" dirty="0" smtClean="0">
                          <a:solidFill>
                            <a:schemeClr val="lt1"/>
                          </a:solidFill>
                          <a:effectLst/>
                          <a:latin typeface="+mn-lt"/>
                          <a:ea typeface="+mn-ea"/>
                          <a:cs typeface="+mn-cs"/>
                        </a:rPr>
                        <a:t>         </a:t>
                      </a:r>
                      <a:r>
                        <a:rPr kumimoji="0" lang="zh-CN" altLang="zh-CN" sz="1800" b="1" kern="1200" dirty="0" smtClean="0">
                          <a:solidFill>
                            <a:schemeClr val="lt1"/>
                          </a:solidFill>
                          <a:effectLst/>
                          <a:latin typeface="+mn-lt"/>
                          <a:ea typeface="+mn-ea"/>
                          <a:cs typeface="+mn-cs"/>
                        </a:rPr>
                        <a:t>第十九条</a:t>
                      </a:r>
                      <a:r>
                        <a:rPr kumimoji="0" lang="en-US" altLang="zh-CN" sz="1800" b="1" kern="1200" dirty="0" smtClean="0">
                          <a:solidFill>
                            <a:schemeClr val="lt1"/>
                          </a:solidFill>
                          <a:effectLst/>
                          <a:latin typeface="+mn-lt"/>
                          <a:ea typeface="+mn-ea"/>
                          <a:cs typeface="+mn-cs"/>
                        </a:rPr>
                        <a:t>  </a:t>
                      </a:r>
                      <a:r>
                        <a:rPr kumimoji="0" lang="zh-CN" altLang="zh-CN" sz="1800" b="1" kern="1200" dirty="0" smtClean="0">
                          <a:solidFill>
                            <a:schemeClr val="lt1"/>
                          </a:solidFill>
                          <a:effectLst/>
                          <a:latin typeface="+mn-lt"/>
                          <a:ea typeface="+mn-ea"/>
                          <a:cs typeface="+mn-cs"/>
                        </a:rPr>
                        <a:t>国家实行职业教育制度和成人教育制度。</a:t>
                      </a:r>
                    </a:p>
                    <a:p>
                      <a:pPr>
                        <a:lnSpc>
                          <a:spcPts val="3000"/>
                        </a:lnSpc>
                      </a:pPr>
                      <a:r>
                        <a:rPr kumimoji="0" lang="en-US" altLang="zh-CN" sz="1800" b="1" kern="1200" dirty="0" smtClean="0">
                          <a:solidFill>
                            <a:schemeClr val="lt1"/>
                          </a:solidFill>
                          <a:effectLst/>
                          <a:latin typeface="+mn-lt"/>
                          <a:ea typeface="+mn-ea"/>
                          <a:cs typeface="+mn-cs"/>
                        </a:rPr>
                        <a:t>         </a:t>
                      </a:r>
                      <a:r>
                        <a:rPr kumimoji="0" lang="zh-CN" altLang="zh-CN" sz="1800" b="1" kern="1200" dirty="0" smtClean="0">
                          <a:solidFill>
                            <a:schemeClr val="lt1"/>
                          </a:solidFill>
                          <a:effectLst/>
                          <a:latin typeface="+mn-lt"/>
                          <a:ea typeface="+mn-ea"/>
                          <a:cs typeface="+mn-cs"/>
                        </a:rPr>
                        <a:t>各级人民政府、有关行政部门以及企业事业组织应当采取措施，发展并保障公民接受职业学校教育或者各种形式的职业培训。</a:t>
                      </a:r>
                    </a:p>
                    <a:p>
                      <a:pPr>
                        <a:lnSpc>
                          <a:spcPts val="3000"/>
                        </a:lnSpc>
                      </a:pPr>
                      <a:r>
                        <a:rPr kumimoji="0" lang="en-US" altLang="zh-CN" sz="1800" b="1" kern="1200" dirty="0" smtClean="0">
                          <a:solidFill>
                            <a:schemeClr val="lt1"/>
                          </a:solidFill>
                          <a:effectLst/>
                          <a:latin typeface="+mn-lt"/>
                          <a:ea typeface="+mn-ea"/>
                          <a:cs typeface="+mn-cs"/>
                        </a:rPr>
                        <a:t>         </a:t>
                      </a:r>
                      <a:r>
                        <a:rPr kumimoji="0" lang="zh-CN" altLang="zh-CN" sz="1800" b="1" kern="1200" dirty="0" smtClean="0">
                          <a:solidFill>
                            <a:schemeClr val="lt1"/>
                          </a:solidFill>
                          <a:effectLst/>
                          <a:latin typeface="+mn-lt"/>
                          <a:ea typeface="+mn-ea"/>
                          <a:cs typeface="+mn-cs"/>
                        </a:rPr>
                        <a:t>国家鼓励发展多种形式的成人教育，使公民接受适当形式的政治、经济、文化、科学、技术、业务教育和终身教育。</a:t>
                      </a:r>
                      <a:endParaRPr lang="zh-CN" altLang="en-US" dirty="0" smtClean="0">
                        <a:solidFill>
                          <a:srgbClr val="C00000"/>
                        </a:solidFill>
                        <a:latin typeface="+mn-ea"/>
                        <a:ea typeface="+mn-ea"/>
                      </a:endParaRPr>
                    </a:p>
                  </a:txBody>
                  <a:tcPr/>
                </a:tc>
                <a:tc>
                  <a:txBody>
                    <a:bodyPr/>
                    <a:lstStyle/>
                    <a:p>
                      <a:pPr>
                        <a:lnSpc>
                          <a:spcPts val="2800"/>
                        </a:lnSpc>
                      </a:pPr>
                      <a:r>
                        <a:rPr lang="zh-CN" altLang="en-US" dirty="0" smtClean="0"/>
                        <a:t>         第二十条   国家实行职业教育制度和</a:t>
                      </a:r>
                      <a:r>
                        <a:rPr lang="zh-CN" altLang="en-US" dirty="0" smtClean="0">
                          <a:solidFill>
                            <a:srgbClr val="FFC000"/>
                          </a:solidFill>
                        </a:rPr>
                        <a:t>继续</a:t>
                      </a:r>
                      <a:r>
                        <a:rPr lang="zh-CN" altLang="en-US" dirty="0" smtClean="0"/>
                        <a:t>教育制度。</a:t>
                      </a:r>
                    </a:p>
                    <a:p>
                      <a:pPr>
                        <a:lnSpc>
                          <a:spcPts val="2800"/>
                        </a:lnSpc>
                      </a:pPr>
                      <a:r>
                        <a:rPr lang="zh-CN" altLang="en-US" dirty="0" smtClean="0"/>
                        <a:t>　　各级人民政府、有关行政部门</a:t>
                      </a:r>
                      <a:r>
                        <a:rPr lang="zh-CN" altLang="en-US" dirty="0" smtClean="0">
                          <a:solidFill>
                            <a:srgbClr val="FFC000"/>
                          </a:solidFill>
                        </a:rPr>
                        <a:t>和行业组织</a:t>
                      </a:r>
                      <a:r>
                        <a:rPr lang="zh-CN" altLang="en-US" dirty="0" smtClean="0"/>
                        <a:t>以及企业事业组织应当采取措施，发展并保障公民接受职业学校教育或者各种形式的职业培训。</a:t>
                      </a:r>
                    </a:p>
                    <a:p>
                      <a:pPr>
                        <a:lnSpc>
                          <a:spcPts val="2800"/>
                        </a:lnSpc>
                      </a:pPr>
                      <a:r>
                        <a:rPr lang="zh-CN" altLang="en-US" dirty="0" smtClean="0"/>
                        <a:t>　　国家鼓励发展多种形式的</a:t>
                      </a:r>
                      <a:r>
                        <a:rPr lang="zh-CN" altLang="en-US" dirty="0" smtClean="0">
                          <a:solidFill>
                            <a:srgbClr val="FFC000"/>
                          </a:solidFill>
                        </a:rPr>
                        <a:t>继续</a:t>
                      </a:r>
                      <a:r>
                        <a:rPr lang="zh-CN" altLang="en-US" dirty="0" smtClean="0"/>
                        <a:t>教育，使公民接受适当形式的政治、经济、文化、科学、技术、业务</a:t>
                      </a:r>
                      <a:r>
                        <a:rPr lang="zh-CN" altLang="en-US" dirty="0" smtClean="0">
                          <a:solidFill>
                            <a:srgbClr val="FFC000"/>
                          </a:solidFill>
                        </a:rPr>
                        <a:t>等方面</a:t>
                      </a:r>
                      <a:r>
                        <a:rPr lang="zh-CN" altLang="en-US" dirty="0" smtClean="0"/>
                        <a:t>的教育，</a:t>
                      </a:r>
                      <a:r>
                        <a:rPr lang="zh-CN" altLang="en-US" dirty="0" smtClean="0">
                          <a:solidFill>
                            <a:srgbClr val="FFC000"/>
                          </a:solidFill>
                        </a:rPr>
                        <a:t>促进不同类型学习成果的互认和衔接，推动全民终身学习。</a:t>
                      </a:r>
                    </a:p>
                  </a:txBody>
                  <a:tcPr/>
                </a:tc>
              </a:tr>
            </a:tbl>
          </a:graphicData>
        </a:graphic>
      </p:graphicFrame>
      <p:sp>
        <p:nvSpPr>
          <p:cNvPr id="4" name="TextBox 3"/>
          <p:cNvSpPr txBox="1"/>
          <p:nvPr/>
        </p:nvSpPr>
        <p:spPr>
          <a:xfrm>
            <a:off x="364078" y="4797152"/>
            <a:ext cx="8496944" cy="2169825"/>
          </a:xfrm>
          <a:prstGeom prst="rect">
            <a:avLst/>
          </a:prstGeom>
          <a:noFill/>
        </p:spPr>
        <p:txBody>
          <a:bodyPr wrap="square" rtlCol="0">
            <a:spAutoFit/>
          </a:bodyPr>
          <a:lstStyle/>
          <a:p>
            <a:pPr>
              <a:lnSpc>
                <a:spcPct val="150000"/>
              </a:lnSpc>
            </a:pPr>
            <a:r>
              <a:rPr lang="zh-CN" altLang="en-US" b="1" dirty="0" smtClean="0">
                <a:solidFill>
                  <a:srgbClr val="FFC000"/>
                </a:solidFill>
              </a:rPr>
              <a:t>学习解读：</a:t>
            </a:r>
            <a:endParaRPr lang="en-US" altLang="zh-CN" b="1" dirty="0" smtClean="0">
              <a:solidFill>
                <a:srgbClr val="FFC000"/>
              </a:solidFill>
            </a:endParaRPr>
          </a:p>
          <a:p>
            <a:r>
              <a:rPr lang="en-US" altLang="zh-CN" dirty="0"/>
              <a:t>         </a:t>
            </a:r>
            <a:r>
              <a:rPr lang="en-US" altLang="zh-CN" dirty="0" smtClean="0"/>
              <a:t>——</a:t>
            </a:r>
            <a:r>
              <a:rPr lang="zh-CN" altLang="en-US" dirty="0" smtClean="0"/>
              <a:t>完善</a:t>
            </a:r>
            <a:r>
              <a:rPr lang="zh-CN" altLang="en-US" dirty="0"/>
              <a:t>了教育基本制度之职业教育和继续教育制度。突出了终身学习及其路径</a:t>
            </a:r>
            <a:r>
              <a:rPr lang="zh-CN" altLang="en-US" dirty="0" smtClean="0"/>
              <a:t>。行业办</a:t>
            </a:r>
            <a:r>
              <a:rPr lang="zh-CN" altLang="en-US" dirty="0"/>
              <a:t>职教，促进不同类型学习成果的互认和衔接</a:t>
            </a:r>
            <a:r>
              <a:rPr lang="zh-CN" altLang="en-US" dirty="0" smtClean="0"/>
              <a:t>，成为法律规定和要求。</a:t>
            </a:r>
            <a:endParaRPr lang="zh-CN" altLang="en-US" dirty="0"/>
          </a:p>
          <a:p>
            <a:r>
              <a:rPr lang="en-US" altLang="zh-CN" dirty="0" smtClean="0"/>
              <a:t>         ——</a:t>
            </a:r>
            <a:r>
              <a:rPr lang="zh-CN" altLang="en-US" dirty="0" smtClean="0"/>
              <a:t>吸收教育</a:t>
            </a:r>
            <a:r>
              <a:rPr lang="zh-CN" altLang="en-US" dirty="0"/>
              <a:t>改革发展最新成果，</a:t>
            </a:r>
            <a:r>
              <a:rPr lang="zh-CN" altLang="en-US" dirty="0" smtClean="0"/>
              <a:t>体现中央最新</a:t>
            </a:r>
            <a:r>
              <a:rPr lang="zh-CN" altLang="en-US" dirty="0"/>
              <a:t>精神：三中全会</a:t>
            </a:r>
            <a:r>
              <a:rPr lang="en-US" altLang="zh-CN" dirty="0"/>
              <a:t>《</a:t>
            </a:r>
            <a:r>
              <a:rPr lang="zh-CN" altLang="en-US" dirty="0"/>
              <a:t>决定</a:t>
            </a:r>
            <a:r>
              <a:rPr lang="en-US" altLang="zh-CN" dirty="0" smtClean="0"/>
              <a:t>》</a:t>
            </a:r>
            <a:r>
              <a:rPr lang="zh-CN" altLang="en-US" dirty="0" smtClean="0"/>
              <a:t>“试行</a:t>
            </a:r>
            <a:r>
              <a:rPr lang="zh-CN" altLang="en-US" dirty="0"/>
              <a:t>普通高校、高职院校、成人高校之间学分转换，拓宽终身学习</a:t>
            </a:r>
            <a:r>
              <a:rPr lang="zh-CN" altLang="en-US" dirty="0" smtClean="0"/>
              <a:t>通道”。中央</a:t>
            </a:r>
            <a:r>
              <a:rPr lang="en-US" altLang="zh-CN" dirty="0" smtClean="0"/>
              <a:t>《</a:t>
            </a:r>
            <a:r>
              <a:rPr lang="zh-CN" altLang="en-US" dirty="0"/>
              <a:t>十三五建议</a:t>
            </a:r>
            <a:r>
              <a:rPr lang="en-US" altLang="zh-CN" dirty="0" smtClean="0"/>
              <a:t>》</a:t>
            </a:r>
            <a:r>
              <a:rPr lang="zh-CN" altLang="en-US" dirty="0" smtClean="0"/>
              <a:t>：建立</a:t>
            </a:r>
            <a:r>
              <a:rPr lang="zh-CN" altLang="en-US" dirty="0"/>
              <a:t>个人学习账号和学分累计制度，畅通继续教育、终身学习通道。</a:t>
            </a:r>
          </a:p>
          <a:p>
            <a:endParaRPr lang="zh-CN" altLang="en-US" dirty="0"/>
          </a:p>
        </p:txBody>
      </p:sp>
    </p:spTree>
    <p:extLst>
      <p:ext uri="{BB962C8B-B14F-4D97-AF65-F5344CB8AC3E}">
        <p14:creationId xmlns:p14="http://schemas.microsoft.com/office/powerpoint/2010/main" val="301130066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5536" y="260648"/>
            <a:ext cx="6192688" cy="461665"/>
          </a:xfrm>
          <a:prstGeom prst="rect">
            <a:avLst/>
          </a:prstGeom>
          <a:noFill/>
        </p:spPr>
        <p:txBody>
          <a:bodyPr wrap="square" rtlCol="0">
            <a:spAutoFit/>
          </a:bodyPr>
          <a:lstStyle/>
          <a:p>
            <a:r>
              <a:rPr lang="zh-CN" altLang="en-US" sz="2400" dirty="0" smtClean="0">
                <a:solidFill>
                  <a:srgbClr val="FFC000"/>
                </a:solidFill>
                <a:latin typeface="华文琥珀" panose="02010800040101010101" pitchFamily="2" charset="-122"/>
                <a:ea typeface="华文琥珀" panose="02010800040101010101" pitchFamily="2" charset="-122"/>
              </a:rPr>
              <a:t>对比学习和解读</a:t>
            </a:r>
            <a:endParaRPr lang="zh-CN" altLang="en-US" sz="2400" dirty="0">
              <a:solidFill>
                <a:srgbClr val="FFC000"/>
              </a:solidFill>
              <a:latin typeface="华文琥珀" panose="02010800040101010101" pitchFamily="2" charset="-122"/>
              <a:ea typeface="华文琥珀" panose="02010800040101010101" pitchFamily="2" charset="-122"/>
            </a:endParaRPr>
          </a:p>
        </p:txBody>
      </p:sp>
      <p:graphicFrame>
        <p:nvGraphicFramePr>
          <p:cNvPr id="3" name="表格 2"/>
          <p:cNvGraphicFramePr>
            <a:graphicFrameLocks noGrp="1"/>
          </p:cNvGraphicFramePr>
          <p:nvPr>
            <p:extLst>
              <p:ext uri="{D42A27DB-BD31-4B8C-83A1-F6EECF244321}">
                <p14:modId xmlns:p14="http://schemas.microsoft.com/office/powerpoint/2010/main" val="3429507292"/>
              </p:ext>
            </p:extLst>
          </p:nvPr>
        </p:nvGraphicFramePr>
        <p:xfrm>
          <a:off x="395536" y="723647"/>
          <a:ext cx="8465486" cy="3785473"/>
        </p:xfrm>
        <a:graphic>
          <a:graphicData uri="http://schemas.openxmlformats.org/drawingml/2006/table">
            <a:tbl>
              <a:tblPr firstRow="1" bandRow="1">
                <a:tableStyleId>{5C22544A-7EE6-4342-B048-85BDC9FD1C3A}</a:tableStyleId>
              </a:tblPr>
              <a:tblGrid>
                <a:gridCol w="4232743"/>
                <a:gridCol w="4232743"/>
              </a:tblGrid>
              <a:tr h="3785473">
                <a:tc>
                  <a:txBody>
                    <a:bodyPr/>
                    <a:lstStyle/>
                    <a:p>
                      <a:pPr>
                        <a:lnSpc>
                          <a:spcPts val="2800"/>
                        </a:lnSpc>
                      </a:pPr>
                      <a:r>
                        <a:rPr kumimoji="0" lang="zh-CN" altLang="en-US" sz="1800" b="1" kern="1200" dirty="0" smtClean="0">
                          <a:solidFill>
                            <a:schemeClr val="lt1"/>
                          </a:solidFill>
                          <a:effectLst/>
                          <a:latin typeface="+mn-lt"/>
                          <a:ea typeface="+mn-ea"/>
                          <a:cs typeface="+mn-cs"/>
                        </a:rPr>
                        <a:t>        </a:t>
                      </a:r>
                      <a:r>
                        <a:rPr kumimoji="0" lang="zh-CN" altLang="en-US" sz="1800" b="1" kern="1200" baseline="0" dirty="0" smtClean="0">
                          <a:solidFill>
                            <a:schemeClr val="lt1"/>
                          </a:solidFill>
                          <a:effectLst/>
                          <a:latin typeface="+mn-lt"/>
                          <a:ea typeface="+mn-ea"/>
                          <a:cs typeface="+mn-cs"/>
                        </a:rPr>
                        <a:t> </a:t>
                      </a:r>
                      <a:r>
                        <a:rPr kumimoji="0" lang="zh-CN" altLang="en-US" sz="1800" b="1" kern="1200" dirty="0" smtClean="0">
                          <a:solidFill>
                            <a:schemeClr val="lt1"/>
                          </a:solidFill>
                          <a:effectLst/>
                          <a:latin typeface="+mn-lt"/>
                          <a:ea typeface="+mn-ea"/>
                          <a:cs typeface="+mn-cs"/>
                        </a:rPr>
                        <a:t>第二十五条  国家制定教育发展规划，并举办学校及其他教育机构。</a:t>
                      </a:r>
                    </a:p>
                    <a:p>
                      <a:pPr>
                        <a:lnSpc>
                          <a:spcPts val="2800"/>
                        </a:lnSpc>
                      </a:pPr>
                      <a:r>
                        <a:rPr kumimoji="0" lang="zh-CN" altLang="en-US" sz="1800" b="1" kern="1200" dirty="0" smtClean="0">
                          <a:solidFill>
                            <a:schemeClr val="lt1"/>
                          </a:solidFill>
                          <a:effectLst/>
                          <a:latin typeface="+mn-lt"/>
                          <a:ea typeface="+mn-ea"/>
                          <a:cs typeface="+mn-cs"/>
                        </a:rPr>
                        <a:t>         国家鼓励企业事业组织、和会团体、其他社会组织及公民个人依法举办学校及其他教育机构。</a:t>
                      </a:r>
                    </a:p>
                    <a:p>
                      <a:pPr>
                        <a:lnSpc>
                          <a:spcPts val="2800"/>
                        </a:lnSpc>
                      </a:pPr>
                      <a:r>
                        <a:rPr kumimoji="0" lang="zh-CN" altLang="en-US" sz="1800" b="1" kern="1200" dirty="0" smtClean="0">
                          <a:solidFill>
                            <a:schemeClr val="lt1"/>
                          </a:solidFill>
                          <a:effectLst/>
                          <a:latin typeface="+mn-lt"/>
                          <a:ea typeface="+mn-ea"/>
                          <a:cs typeface="+mn-cs"/>
                        </a:rPr>
                        <a:t>        </a:t>
                      </a:r>
                      <a:endParaRPr kumimoji="0" lang="en-US" altLang="zh-CN" sz="1800" b="1" kern="1200" dirty="0" smtClean="0">
                        <a:solidFill>
                          <a:schemeClr val="lt1"/>
                        </a:solidFill>
                        <a:effectLst/>
                        <a:latin typeface="+mn-lt"/>
                        <a:ea typeface="+mn-ea"/>
                        <a:cs typeface="+mn-cs"/>
                      </a:endParaRPr>
                    </a:p>
                    <a:p>
                      <a:pPr>
                        <a:lnSpc>
                          <a:spcPts val="2800"/>
                        </a:lnSpc>
                      </a:pPr>
                      <a:endParaRPr kumimoji="0" lang="en-US" altLang="zh-CN" sz="1800" b="1" kern="1200" dirty="0" smtClean="0">
                        <a:solidFill>
                          <a:schemeClr val="lt1"/>
                        </a:solidFill>
                        <a:effectLst/>
                        <a:latin typeface="+mn-lt"/>
                        <a:ea typeface="+mn-ea"/>
                        <a:cs typeface="+mn-cs"/>
                      </a:endParaRPr>
                    </a:p>
                    <a:p>
                      <a:pPr>
                        <a:lnSpc>
                          <a:spcPts val="2800"/>
                        </a:lnSpc>
                      </a:pPr>
                      <a:r>
                        <a:rPr kumimoji="0" lang="en-US" altLang="zh-CN" sz="1800" b="1" kern="1200" dirty="0" smtClean="0">
                          <a:solidFill>
                            <a:schemeClr val="lt1"/>
                          </a:solidFill>
                          <a:effectLst/>
                          <a:latin typeface="+mn-lt"/>
                          <a:ea typeface="+mn-ea"/>
                          <a:cs typeface="+mn-cs"/>
                        </a:rPr>
                        <a:t>        </a:t>
                      </a:r>
                      <a:r>
                        <a:rPr kumimoji="0" lang="zh-CN" altLang="en-US" sz="1800" b="1" kern="1200" dirty="0" smtClean="0">
                          <a:solidFill>
                            <a:schemeClr val="lt1"/>
                          </a:solidFill>
                          <a:effectLst/>
                          <a:latin typeface="+mn-lt"/>
                          <a:ea typeface="+mn-ea"/>
                          <a:cs typeface="+mn-cs"/>
                        </a:rPr>
                        <a:t> </a:t>
                      </a:r>
                      <a:r>
                        <a:rPr kumimoji="0" lang="zh-CN" altLang="en-US" sz="1800" b="1" i="0" kern="1200" dirty="0" smtClean="0">
                          <a:solidFill>
                            <a:schemeClr val="bg2">
                              <a:lumMod val="60000"/>
                              <a:lumOff val="40000"/>
                            </a:schemeClr>
                          </a:solidFill>
                          <a:effectLst/>
                          <a:latin typeface="+mn-lt"/>
                          <a:ea typeface="+mn-ea"/>
                          <a:cs typeface="+mn-cs"/>
                        </a:rPr>
                        <a:t>任何组织和个人不得以营利为目的举办学校及其他教育机构。</a:t>
                      </a:r>
                      <a:endParaRPr lang="zh-CN" altLang="en-US" i="0" dirty="0" smtClean="0">
                        <a:solidFill>
                          <a:schemeClr val="bg2">
                            <a:lumMod val="60000"/>
                            <a:lumOff val="40000"/>
                          </a:schemeClr>
                        </a:solidFill>
                        <a:latin typeface="+mn-ea"/>
                        <a:ea typeface="+mn-ea"/>
                      </a:endParaRPr>
                    </a:p>
                  </a:txBody>
                  <a:tcPr/>
                </a:tc>
                <a:tc>
                  <a:txBody>
                    <a:bodyPr/>
                    <a:lstStyle/>
                    <a:p>
                      <a:pPr>
                        <a:lnSpc>
                          <a:spcPts val="2800"/>
                        </a:lnSpc>
                      </a:pPr>
                      <a:r>
                        <a:rPr lang="zh-CN" altLang="en-US" dirty="0" smtClean="0"/>
                        <a:t>         第二十六条  国家制定教育发展规划，并举办学校及其他教育机构。</a:t>
                      </a:r>
                    </a:p>
                    <a:p>
                      <a:pPr>
                        <a:lnSpc>
                          <a:spcPts val="2800"/>
                        </a:lnSpc>
                      </a:pPr>
                      <a:r>
                        <a:rPr lang="zh-CN" altLang="en-US" dirty="0" smtClean="0"/>
                        <a:t>         国家鼓励企业事业组织、和会团体、其他社会组织及公民个人依法举办学校及其他教育机构。</a:t>
                      </a:r>
                    </a:p>
                    <a:p>
                      <a:pPr>
                        <a:lnSpc>
                          <a:spcPts val="2800"/>
                        </a:lnSpc>
                      </a:pPr>
                      <a:r>
                        <a:rPr lang="zh-CN" altLang="en-US" dirty="0" smtClean="0"/>
                        <a:t>         </a:t>
                      </a:r>
                      <a:r>
                        <a:rPr lang="zh-CN" altLang="en-US" dirty="0" smtClean="0">
                          <a:solidFill>
                            <a:srgbClr val="FFC000"/>
                          </a:solidFill>
                        </a:rPr>
                        <a:t>国家举办学校及其他教育机构，应当坚持勤俭节约的原则。</a:t>
                      </a:r>
                    </a:p>
                    <a:p>
                      <a:pPr>
                        <a:lnSpc>
                          <a:spcPts val="2800"/>
                        </a:lnSpc>
                      </a:pPr>
                      <a:r>
                        <a:rPr lang="zh-CN" altLang="en-US" dirty="0" smtClean="0">
                          <a:solidFill>
                            <a:srgbClr val="FFC000"/>
                          </a:solidFill>
                        </a:rPr>
                        <a:t>　　</a:t>
                      </a:r>
                      <a:r>
                        <a:rPr lang="zh-CN" altLang="en-US" dirty="0" smtClean="0">
                          <a:solidFill>
                            <a:schemeClr val="bg2">
                              <a:lumMod val="60000"/>
                              <a:lumOff val="40000"/>
                            </a:schemeClr>
                          </a:solidFill>
                        </a:rPr>
                        <a:t>以财政性经费、捐赠资产举办或者参与举办的学校及其他教育机构不得设立为营利性组织。</a:t>
                      </a:r>
                    </a:p>
                  </a:txBody>
                  <a:tcPr/>
                </a:tc>
              </a:tr>
            </a:tbl>
          </a:graphicData>
        </a:graphic>
      </p:graphicFrame>
      <p:sp>
        <p:nvSpPr>
          <p:cNvPr id="4" name="TextBox 3"/>
          <p:cNvSpPr txBox="1"/>
          <p:nvPr/>
        </p:nvSpPr>
        <p:spPr>
          <a:xfrm>
            <a:off x="390930" y="4509120"/>
            <a:ext cx="8496944" cy="2169825"/>
          </a:xfrm>
          <a:prstGeom prst="rect">
            <a:avLst/>
          </a:prstGeom>
          <a:noFill/>
        </p:spPr>
        <p:txBody>
          <a:bodyPr wrap="square" rtlCol="0">
            <a:spAutoFit/>
          </a:bodyPr>
          <a:lstStyle/>
          <a:p>
            <a:pPr>
              <a:lnSpc>
                <a:spcPct val="150000"/>
              </a:lnSpc>
            </a:pPr>
            <a:r>
              <a:rPr lang="zh-CN" altLang="en-US" b="1" dirty="0" smtClean="0">
                <a:solidFill>
                  <a:srgbClr val="FFC000"/>
                </a:solidFill>
              </a:rPr>
              <a:t>学习解读：</a:t>
            </a:r>
            <a:endParaRPr lang="en-US" altLang="zh-CN" b="1" dirty="0" smtClean="0">
              <a:solidFill>
                <a:srgbClr val="FFC000"/>
              </a:solidFill>
            </a:endParaRPr>
          </a:p>
          <a:p>
            <a:pPr>
              <a:lnSpc>
                <a:spcPct val="150000"/>
              </a:lnSpc>
            </a:pPr>
            <a:r>
              <a:rPr lang="en-US" altLang="zh-CN" dirty="0"/>
              <a:t>        </a:t>
            </a:r>
            <a:r>
              <a:rPr lang="en-US" altLang="zh-CN" dirty="0" smtClean="0"/>
              <a:t>——</a:t>
            </a:r>
            <a:r>
              <a:rPr lang="zh-CN" altLang="en-US" dirty="0"/>
              <a:t>学校制度的重大突破：删除了“任何组织和个人不得以营利为目的举办学校及其他教育机构</a:t>
            </a:r>
            <a:r>
              <a:rPr lang="zh-CN" altLang="en-US" dirty="0" smtClean="0"/>
              <a:t>”的法律限制。“营利性”</a:t>
            </a:r>
            <a:r>
              <a:rPr lang="zh-CN" altLang="en-US" dirty="0"/>
              <a:t>不再成为学校设置的障碍</a:t>
            </a:r>
            <a:r>
              <a:rPr lang="zh-CN" altLang="en-US" dirty="0" smtClean="0"/>
              <a:t>。必将成为促进</a:t>
            </a:r>
            <a:r>
              <a:rPr lang="zh-CN" altLang="en-US" dirty="0"/>
              <a:t>民办教育加快发展、规范发展的“法律红利”。</a:t>
            </a:r>
          </a:p>
          <a:p>
            <a:pPr>
              <a:lnSpc>
                <a:spcPct val="150000"/>
              </a:lnSpc>
            </a:pPr>
            <a:r>
              <a:rPr lang="en-US" altLang="zh-CN" dirty="0" smtClean="0"/>
              <a:t>        ——</a:t>
            </a:r>
            <a:r>
              <a:rPr lang="zh-CN" altLang="en-US" dirty="0"/>
              <a:t>绿色发展、节约型学校，由理念</a:t>
            </a:r>
            <a:r>
              <a:rPr lang="zh-CN" altLang="en-US" dirty="0" smtClean="0"/>
              <a:t>和政策上升</a:t>
            </a:r>
            <a:r>
              <a:rPr lang="zh-CN" altLang="en-US" dirty="0"/>
              <a:t>为法律规定</a:t>
            </a:r>
            <a:r>
              <a:rPr lang="zh-CN" altLang="en-US" dirty="0" smtClean="0"/>
              <a:t>。</a:t>
            </a:r>
            <a:endParaRPr lang="zh-CN" altLang="en-US" dirty="0"/>
          </a:p>
        </p:txBody>
      </p:sp>
    </p:spTree>
    <p:extLst>
      <p:ext uri="{BB962C8B-B14F-4D97-AF65-F5344CB8AC3E}">
        <p14:creationId xmlns:p14="http://schemas.microsoft.com/office/powerpoint/2010/main" val="129542630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5536" y="260648"/>
            <a:ext cx="6192688" cy="461665"/>
          </a:xfrm>
          <a:prstGeom prst="rect">
            <a:avLst/>
          </a:prstGeom>
          <a:noFill/>
        </p:spPr>
        <p:txBody>
          <a:bodyPr wrap="square" rtlCol="0">
            <a:spAutoFit/>
          </a:bodyPr>
          <a:lstStyle/>
          <a:p>
            <a:r>
              <a:rPr lang="zh-CN" altLang="en-US" sz="2400" dirty="0" smtClean="0">
                <a:solidFill>
                  <a:srgbClr val="FFC000"/>
                </a:solidFill>
                <a:latin typeface="华文琥珀" panose="02010800040101010101" pitchFamily="2" charset="-122"/>
                <a:ea typeface="华文琥珀" panose="02010800040101010101" pitchFamily="2" charset="-122"/>
              </a:rPr>
              <a:t>对比学习和解读</a:t>
            </a:r>
            <a:endParaRPr lang="zh-CN" altLang="en-US" sz="2400" dirty="0">
              <a:solidFill>
                <a:srgbClr val="FFC000"/>
              </a:solidFill>
              <a:latin typeface="华文琥珀" panose="02010800040101010101" pitchFamily="2" charset="-122"/>
              <a:ea typeface="华文琥珀" panose="02010800040101010101" pitchFamily="2" charset="-122"/>
            </a:endParaRPr>
          </a:p>
        </p:txBody>
      </p:sp>
      <p:graphicFrame>
        <p:nvGraphicFramePr>
          <p:cNvPr id="3" name="表格 2"/>
          <p:cNvGraphicFramePr>
            <a:graphicFrameLocks noGrp="1"/>
          </p:cNvGraphicFramePr>
          <p:nvPr>
            <p:extLst>
              <p:ext uri="{D42A27DB-BD31-4B8C-83A1-F6EECF244321}">
                <p14:modId xmlns:p14="http://schemas.microsoft.com/office/powerpoint/2010/main" val="1259681509"/>
              </p:ext>
            </p:extLst>
          </p:nvPr>
        </p:nvGraphicFramePr>
        <p:xfrm>
          <a:off x="395536" y="723647"/>
          <a:ext cx="8465486" cy="3785473"/>
        </p:xfrm>
        <a:graphic>
          <a:graphicData uri="http://schemas.openxmlformats.org/drawingml/2006/table">
            <a:tbl>
              <a:tblPr firstRow="1" bandRow="1">
                <a:tableStyleId>{5C22544A-7EE6-4342-B048-85BDC9FD1C3A}</a:tableStyleId>
              </a:tblPr>
              <a:tblGrid>
                <a:gridCol w="4232743"/>
                <a:gridCol w="4232743"/>
              </a:tblGrid>
              <a:tr h="3785473">
                <a:tc>
                  <a:txBody>
                    <a:bodyPr/>
                    <a:lstStyle/>
                    <a:p>
                      <a:pPr>
                        <a:lnSpc>
                          <a:spcPts val="2800"/>
                        </a:lnSpc>
                      </a:pPr>
                      <a:r>
                        <a:rPr kumimoji="0" lang="zh-CN" altLang="en-US" sz="1800" b="1" kern="1200" dirty="0" smtClean="0">
                          <a:solidFill>
                            <a:schemeClr val="lt1"/>
                          </a:solidFill>
                          <a:effectLst/>
                          <a:latin typeface="+mn-lt"/>
                          <a:ea typeface="+mn-ea"/>
                          <a:cs typeface="+mn-cs"/>
                        </a:rPr>
                        <a:t>         第六十七条  国家鼓励开展教育对外交流与合作。</a:t>
                      </a:r>
                      <a:r>
                        <a:rPr kumimoji="0" lang="zh-CN" altLang="en-US" sz="1800" b="1" i="1" kern="1200" dirty="0" smtClean="0">
                          <a:solidFill>
                            <a:schemeClr val="bg2">
                              <a:lumMod val="60000"/>
                              <a:lumOff val="40000"/>
                            </a:schemeClr>
                          </a:solidFill>
                          <a:effectLst/>
                          <a:latin typeface="+mn-lt"/>
                          <a:ea typeface="+mn-ea"/>
                          <a:cs typeface="+mn-cs"/>
                        </a:rPr>
                        <a:t>（注：</a:t>
                      </a:r>
                      <a:r>
                        <a:rPr kumimoji="0" lang="en-US" altLang="zh-CN" sz="1800" b="1" i="1" kern="1200" dirty="0" smtClean="0">
                          <a:solidFill>
                            <a:schemeClr val="bg2">
                              <a:lumMod val="60000"/>
                              <a:lumOff val="40000"/>
                            </a:schemeClr>
                          </a:solidFill>
                          <a:effectLst/>
                          <a:latin typeface="+mn-lt"/>
                          <a:ea typeface="+mn-ea"/>
                          <a:cs typeface="+mn-cs"/>
                        </a:rPr>
                        <a:t>2009</a:t>
                      </a:r>
                      <a:r>
                        <a:rPr kumimoji="0" lang="zh-CN" altLang="en-US" sz="1800" b="1" i="1" kern="1200" dirty="0" smtClean="0">
                          <a:solidFill>
                            <a:schemeClr val="bg2">
                              <a:lumMod val="60000"/>
                              <a:lumOff val="40000"/>
                            </a:schemeClr>
                          </a:solidFill>
                          <a:effectLst/>
                          <a:latin typeface="+mn-lt"/>
                          <a:ea typeface="+mn-ea"/>
                          <a:cs typeface="+mn-cs"/>
                        </a:rPr>
                        <a:t>年全国人大修订教育法，删除第五十九条</a:t>
                      </a:r>
                      <a:r>
                        <a:rPr kumimoji="0" lang="en-US" altLang="zh-CN" sz="1800" b="1" i="1" kern="1200" dirty="0" smtClean="0">
                          <a:solidFill>
                            <a:schemeClr val="bg2">
                              <a:lumMod val="60000"/>
                              <a:lumOff val="40000"/>
                            </a:schemeClr>
                          </a:solidFill>
                          <a:effectLst/>
                          <a:latin typeface="+mn-lt"/>
                          <a:ea typeface="+mn-ea"/>
                          <a:cs typeface="+mn-cs"/>
                        </a:rPr>
                        <a:t>——</a:t>
                      </a:r>
                      <a:r>
                        <a:rPr kumimoji="0" lang="zh-CN" altLang="en-US" sz="1800" b="1" i="1" kern="1200" dirty="0" smtClean="0">
                          <a:solidFill>
                            <a:schemeClr val="bg2">
                              <a:lumMod val="60000"/>
                              <a:lumOff val="40000"/>
                            </a:schemeClr>
                          </a:solidFill>
                          <a:effectLst/>
                          <a:latin typeface="+mn-lt"/>
                          <a:ea typeface="+mn-ea"/>
                          <a:cs typeface="+mn-cs"/>
                        </a:rPr>
                        <a:t>集资办学，故从六十条起</a:t>
                      </a:r>
                      <a:r>
                        <a:rPr kumimoji="0" lang="zh-CN" altLang="en-US" sz="1800" b="1" i="1" kern="1200" dirty="0" smtClean="0">
                          <a:solidFill>
                            <a:schemeClr val="bg2">
                              <a:lumMod val="60000"/>
                              <a:lumOff val="40000"/>
                            </a:schemeClr>
                          </a:solidFill>
                          <a:effectLst/>
                          <a:latin typeface="+mn-lt"/>
                          <a:ea typeface="+mn-ea"/>
                          <a:cs typeface="+mn-cs"/>
                        </a:rPr>
                        <a:t>，新旧版本条目恢复</a:t>
                      </a:r>
                      <a:r>
                        <a:rPr kumimoji="0" lang="zh-CN" altLang="en-US" sz="1800" b="1" i="1" kern="1200" dirty="0" smtClean="0">
                          <a:solidFill>
                            <a:schemeClr val="bg2">
                              <a:lumMod val="60000"/>
                              <a:lumOff val="40000"/>
                            </a:schemeClr>
                          </a:solidFill>
                          <a:effectLst/>
                          <a:latin typeface="+mn-lt"/>
                          <a:ea typeface="+mn-ea"/>
                          <a:cs typeface="+mn-cs"/>
                        </a:rPr>
                        <a:t>一致）     </a:t>
                      </a:r>
                      <a:endParaRPr kumimoji="0" lang="en-US" altLang="zh-CN" sz="1800" b="1" i="1" kern="1200" dirty="0" smtClean="0">
                        <a:solidFill>
                          <a:schemeClr val="bg2">
                            <a:lumMod val="60000"/>
                            <a:lumOff val="40000"/>
                          </a:schemeClr>
                        </a:solidFill>
                        <a:effectLst/>
                        <a:latin typeface="+mn-lt"/>
                        <a:ea typeface="+mn-ea"/>
                        <a:cs typeface="+mn-cs"/>
                      </a:endParaRPr>
                    </a:p>
                    <a:p>
                      <a:pPr>
                        <a:lnSpc>
                          <a:spcPts val="2800"/>
                        </a:lnSpc>
                      </a:pPr>
                      <a:r>
                        <a:rPr kumimoji="0" lang="en-US" altLang="zh-CN" sz="1800" b="1" kern="1200" dirty="0" smtClean="0">
                          <a:solidFill>
                            <a:schemeClr val="lt1"/>
                          </a:solidFill>
                          <a:effectLst/>
                          <a:latin typeface="+mn-lt"/>
                          <a:ea typeface="+mn-ea"/>
                          <a:cs typeface="+mn-cs"/>
                        </a:rPr>
                        <a:t>         </a:t>
                      </a:r>
                      <a:r>
                        <a:rPr kumimoji="0" lang="zh-CN" altLang="en-US" sz="1800" b="1" kern="1200" dirty="0" smtClean="0">
                          <a:solidFill>
                            <a:schemeClr val="lt1"/>
                          </a:solidFill>
                          <a:effectLst/>
                          <a:latin typeface="+mn-lt"/>
                          <a:ea typeface="+mn-ea"/>
                          <a:cs typeface="+mn-cs"/>
                        </a:rPr>
                        <a:t>教育对外交流与合作坚持独立自主、平等互利、互相尊重的原则，不得违反中国法律，不得损害国家主权、安全和社会公共利益。</a:t>
                      </a:r>
                    </a:p>
                    <a:p>
                      <a:pPr>
                        <a:lnSpc>
                          <a:spcPts val="2800"/>
                        </a:lnSpc>
                      </a:pPr>
                      <a:r>
                        <a:rPr kumimoji="0" lang="en-US" altLang="zh-CN" sz="1800" b="1" kern="1200" dirty="0" smtClean="0">
                          <a:solidFill>
                            <a:schemeClr val="lt1"/>
                          </a:solidFill>
                          <a:effectLst/>
                          <a:latin typeface="+mn-lt"/>
                          <a:ea typeface="+mn-ea"/>
                          <a:cs typeface="+mn-cs"/>
                        </a:rPr>
                        <a:t>         </a:t>
                      </a:r>
                      <a:endParaRPr kumimoji="0" lang="zh-CN" altLang="en-US" sz="1600" b="1" i="1" kern="1200" dirty="0" smtClean="0">
                        <a:solidFill>
                          <a:schemeClr val="lt1"/>
                        </a:solidFill>
                        <a:effectLst/>
                        <a:latin typeface="+mn-lt"/>
                        <a:ea typeface="+mn-ea"/>
                        <a:cs typeface="+mn-cs"/>
                      </a:endParaRPr>
                    </a:p>
                  </a:txBody>
                  <a:tcPr/>
                </a:tc>
                <a:tc>
                  <a:txBody>
                    <a:bodyPr/>
                    <a:lstStyle/>
                    <a:p>
                      <a:pPr>
                        <a:lnSpc>
                          <a:spcPts val="2800"/>
                        </a:lnSpc>
                      </a:pPr>
                      <a:r>
                        <a:rPr lang="zh-CN" altLang="en-US" dirty="0" smtClean="0"/>
                        <a:t>         第六十七条  国家鼓励开展教育对外交流与合作</a:t>
                      </a:r>
                      <a:r>
                        <a:rPr lang="zh-CN" altLang="en-US" dirty="0" smtClean="0">
                          <a:solidFill>
                            <a:srgbClr val="FFC000"/>
                          </a:solidFill>
                        </a:rPr>
                        <a:t>，支持学校及其他教育机构引进优质教育资源，依法开展中外合作办学，发展国际教育服务，培养国际化人才</a:t>
                      </a:r>
                      <a:r>
                        <a:rPr lang="zh-CN" altLang="en-US" dirty="0" smtClean="0"/>
                        <a:t>。</a:t>
                      </a:r>
                    </a:p>
                    <a:p>
                      <a:pPr>
                        <a:lnSpc>
                          <a:spcPts val="2800"/>
                        </a:lnSpc>
                      </a:pPr>
                      <a:r>
                        <a:rPr lang="zh-CN" altLang="en-US" dirty="0" smtClean="0"/>
                        <a:t>         教育对外交流与合作坚持独立自主、平等互利、互相尊重的原则，不得违反中国法律，不得损害国家主权、安全和社会公共利益。</a:t>
                      </a:r>
                      <a:endParaRPr lang="zh-CN" altLang="en-US" dirty="0" smtClean="0">
                        <a:solidFill>
                          <a:srgbClr val="FFC000"/>
                        </a:solidFill>
                      </a:endParaRPr>
                    </a:p>
                  </a:txBody>
                  <a:tcPr/>
                </a:tc>
              </a:tr>
            </a:tbl>
          </a:graphicData>
        </a:graphic>
      </p:graphicFrame>
      <p:sp>
        <p:nvSpPr>
          <p:cNvPr id="4" name="TextBox 3"/>
          <p:cNvSpPr txBox="1"/>
          <p:nvPr/>
        </p:nvSpPr>
        <p:spPr>
          <a:xfrm>
            <a:off x="390930" y="4509120"/>
            <a:ext cx="8496944" cy="2031325"/>
          </a:xfrm>
          <a:prstGeom prst="rect">
            <a:avLst/>
          </a:prstGeom>
          <a:noFill/>
        </p:spPr>
        <p:txBody>
          <a:bodyPr wrap="square" rtlCol="0">
            <a:spAutoFit/>
          </a:bodyPr>
          <a:lstStyle/>
          <a:p>
            <a:endParaRPr lang="en-US" altLang="zh-CN" b="1" dirty="0" smtClean="0">
              <a:solidFill>
                <a:srgbClr val="FFC000"/>
              </a:solidFill>
            </a:endParaRPr>
          </a:p>
          <a:p>
            <a:pPr>
              <a:lnSpc>
                <a:spcPct val="150000"/>
              </a:lnSpc>
            </a:pPr>
            <a:r>
              <a:rPr lang="zh-CN" altLang="en-US" b="1" dirty="0" smtClean="0">
                <a:solidFill>
                  <a:srgbClr val="FFC000"/>
                </a:solidFill>
              </a:rPr>
              <a:t>学习解读：</a:t>
            </a:r>
            <a:endParaRPr lang="en-US" altLang="zh-CN" b="1" dirty="0" smtClean="0">
              <a:solidFill>
                <a:srgbClr val="FFC000"/>
              </a:solidFill>
            </a:endParaRPr>
          </a:p>
          <a:p>
            <a:pPr>
              <a:lnSpc>
                <a:spcPct val="150000"/>
              </a:lnSpc>
            </a:pPr>
            <a:r>
              <a:rPr lang="en-US" altLang="zh-CN" dirty="0"/>
              <a:t>        ——</a:t>
            </a:r>
            <a:r>
              <a:rPr lang="zh-CN" altLang="en-US" dirty="0"/>
              <a:t>增加了中外合作办学、发展国际教育服务和培养国际化人才的</a:t>
            </a:r>
            <a:r>
              <a:rPr lang="zh-CN" altLang="en-US" dirty="0" smtClean="0"/>
              <a:t>规定，从法律上提升了教育对外开放的要求，拓展了对外合作的空间；同时也是开展这些交流合作的法律</a:t>
            </a:r>
            <a:r>
              <a:rPr lang="zh-CN" altLang="en-US" dirty="0"/>
              <a:t>保障。</a:t>
            </a:r>
          </a:p>
        </p:txBody>
      </p:sp>
    </p:spTree>
    <p:extLst>
      <p:ext uri="{BB962C8B-B14F-4D97-AF65-F5344CB8AC3E}">
        <p14:creationId xmlns:p14="http://schemas.microsoft.com/office/powerpoint/2010/main" val="321160277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5536" y="260648"/>
            <a:ext cx="6192688" cy="461665"/>
          </a:xfrm>
          <a:prstGeom prst="rect">
            <a:avLst/>
          </a:prstGeom>
          <a:noFill/>
        </p:spPr>
        <p:txBody>
          <a:bodyPr wrap="square" rtlCol="0">
            <a:spAutoFit/>
          </a:bodyPr>
          <a:lstStyle/>
          <a:p>
            <a:r>
              <a:rPr lang="zh-CN" altLang="en-US" sz="2400" dirty="0" smtClean="0">
                <a:solidFill>
                  <a:srgbClr val="FFC000"/>
                </a:solidFill>
                <a:latin typeface="华文琥珀" panose="02010800040101010101" pitchFamily="2" charset="-122"/>
                <a:ea typeface="华文琥珀" panose="02010800040101010101" pitchFamily="2" charset="-122"/>
              </a:rPr>
              <a:t>对比学习和解读</a:t>
            </a:r>
            <a:endParaRPr lang="zh-CN" altLang="en-US" sz="2400" dirty="0">
              <a:solidFill>
                <a:srgbClr val="FFC000"/>
              </a:solidFill>
              <a:latin typeface="华文琥珀" panose="02010800040101010101" pitchFamily="2" charset="-122"/>
              <a:ea typeface="华文琥珀" panose="02010800040101010101" pitchFamily="2" charset="-122"/>
            </a:endParaRPr>
          </a:p>
        </p:txBody>
      </p:sp>
      <p:graphicFrame>
        <p:nvGraphicFramePr>
          <p:cNvPr id="3" name="表格 2"/>
          <p:cNvGraphicFramePr>
            <a:graphicFrameLocks noGrp="1"/>
          </p:cNvGraphicFramePr>
          <p:nvPr>
            <p:extLst>
              <p:ext uri="{D42A27DB-BD31-4B8C-83A1-F6EECF244321}">
                <p14:modId xmlns:p14="http://schemas.microsoft.com/office/powerpoint/2010/main" val="2761813462"/>
              </p:ext>
            </p:extLst>
          </p:nvPr>
        </p:nvGraphicFramePr>
        <p:xfrm>
          <a:off x="395536" y="723647"/>
          <a:ext cx="8465486" cy="4003040"/>
        </p:xfrm>
        <a:graphic>
          <a:graphicData uri="http://schemas.openxmlformats.org/drawingml/2006/table">
            <a:tbl>
              <a:tblPr firstRow="1" bandRow="1">
                <a:tableStyleId>{5C22544A-7EE6-4342-B048-85BDC9FD1C3A}</a:tableStyleId>
              </a:tblPr>
              <a:tblGrid>
                <a:gridCol w="4232743"/>
                <a:gridCol w="4232743"/>
              </a:tblGrid>
              <a:tr h="3785473">
                <a:tc>
                  <a:txBody>
                    <a:bodyPr/>
                    <a:lstStyle/>
                    <a:p>
                      <a:pPr>
                        <a:lnSpc>
                          <a:spcPts val="2800"/>
                        </a:lnSpc>
                      </a:pPr>
                      <a:r>
                        <a:rPr kumimoji="0" lang="zh-CN" altLang="en-US" sz="1800" b="1" kern="1200" dirty="0" smtClean="0">
                          <a:solidFill>
                            <a:schemeClr val="lt1"/>
                          </a:solidFill>
                          <a:effectLst/>
                          <a:latin typeface="+mn-lt"/>
                          <a:ea typeface="+mn-ea"/>
                          <a:cs typeface="+mn-cs"/>
                        </a:rPr>
                        <a:t>          第七十六条  违反国家有关规定招收学员的，由教育行政部门责令退回招收的学员，退还所收费用；对直接负责的主管人员和其他直接责任人员，依法给予行政处分。         </a:t>
                      </a:r>
                      <a:endParaRPr kumimoji="0" lang="en-US" altLang="zh-CN" sz="1800" b="1" kern="1200" dirty="0" smtClean="0">
                        <a:solidFill>
                          <a:schemeClr val="lt1"/>
                        </a:solidFill>
                        <a:effectLst/>
                        <a:latin typeface="+mn-lt"/>
                        <a:ea typeface="+mn-ea"/>
                        <a:cs typeface="+mn-cs"/>
                      </a:endParaRPr>
                    </a:p>
                    <a:p>
                      <a:pPr>
                        <a:lnSpc>
                          <a:spcPts val="2800"/>
                        </a:lnSpc>
                      </a:pPr>
                      <a:endParaRPr kumimoji="0" lang="en-US" altLang="zh-CN" sz="1800" b="1" kern="1200" dirty="0" smtClean="0">
                        <a:solidFill>
                          <a:schemeClr val="lt1"/>
                        </a:solidFill>
                        <a:effectLst/>
                        <a:latin typeface="+mn-lt"/>
                        <a:ea typeface="+mn-ea"/>
                        <a:cs typeface="+mn-cs"/>
                      </a:endParaRPr>
                    </a:p>
                    <a:p>
                      <a:pPr>
                        <a:lnSpc>
                          <a:spcPts val="2800"/>
                        </a:lnSpc>
                      </a:pPr>
                      <a:endParaRPr kumimoji="0" lang="en-US" altLang="zh-CN" sz="1800" b="1" kern="1200" dirty="0" smtClean="0">
                        <a:solidFill>
                          <a:schemeClr val="lt1"/>
                        </a:solidFill>
                        <a:effectLst/>
                        <a:latin typeface="+mn-lt"/>
                        <a:ea typeface="+mn-ea"/>
                        <a:cs typeface="+mn-cs"/>
                      </a:endParaRPr>
                    </a:p>
                    <a:p>
                      <a:pPr>
                        <a:lnSpc>
                          <a:spcPts val="2800"/>
                        </a:lnSpc>
                      </a:pPr>
                      <a:r>
                        <a:rPr kumimoji="0" lang="en-US" altLang="zh-CN" sz="1800" b="1" kern="1200" dirty="0" smtClean="0">
                          <a:solidFill>
                            <a:schemeClr val="lt1"/>
                          </a:solidFill>
                          <a:effectLst/>
                          <a:latin typeface="+mn-lt"/>
                          <a:ea typeface="+mn-ea"/>
                          <a:cs typeface="+mn-cs"/>
                        </a:rPr>
                        <a:t>         </a:t>
                      </a:r>
                      <a:endParaRPr kumimoji="0" lang="zh-CN" altLang="en-US" sz="1600" b="1" i="1" kern="1200" dirty="0" smtClean="0">
                        <a:solidFill>
                          <a:schemeClr val="lt1"/>
                        </a:solidFill>
                        <a:effectLst/>
                        <a:latin typeface="+mn-lt"/>
                        <a:ea typeface="+mn-ea"/>
                        <a:cs typeface="+mn-cs"/>
                      </a:endParaRPr>
                    </a:p>
                  </a:txBody>
                  <a:tcPr/>
                </a:tc>
                <a:tc>
                  <a:txBody>
                    <a:bodyPr/>
                    <a:lstStyle/>
                    <a:p>
                      <a:pPr>
                        <a:lnSpc>
                          <a:spcPts val="2800"/>
                        </a:lnSpc>
                      </a:pPr>
                      <a:r>
                        <a:rPr lang="zh-CN" altLang="en-US" dirty="0" smtClean="0"/>
                        <a:t>         第七十六条  </a:t>
                      </a:r>
                      <a:r>
                        <a:rPr lang="zh-CN" altLang="en-US" dirty="0" smtClean="0">
                          <a:solidFill>
                            <a:srgbClr val="FFC000"/>
                          </a:solidFill>
                        </a:rPr>
                        <a:t>学校或者其他教育机构</a:t>
                      </a:r>
                      <a:r>
                        <a:rPr lang="zh-CN" altLang="en-US" dirty="0" smtClean="0"/>
                        <a:t>违反国家有关规定招收</a:t>
                      </a:r>
                      <a:r>
                        <a:rPr lang="zh-CN" altLang="en-US" dirty="0" smtClean="0">
                          <a:solidFill>
                            <a:srgbClr val="FFC000"/>
                          </a:solidFill>
                        </a:rPr>
                        <a:t>学生</a:t>
                      </a:r>
                      <a:r>
                        <a:rPr lang="zh-CN" altLang="en-US" dirty="0" smtClean="0"/>
                        <a:t>的，由教育行政部门</a:t>
                      </a:r>
                      <a:r>
                        <a:rPr lang="zh-CN" altLang="en-US" dirty="0" smtClean="0">
                          <a:solidFill>
                            <a:srgbClr val="FFC000"/>
                          </a:solidFill>
                        </a:rPr>
                        <a:t>或者其他有关行政部门</a:t>
                      </a:r>
                      <a:r>
                        <a:rPr lang="zh-CN" altLang="en-US" dirty="0" smtClean="0"/>
                        <a:t>责令退回招收的学生，退还所收费用；</a:t>
                      </a:r>
                      <a:r>
                        <a:rPr lang="zh-CN" altLang="en-US" dirty="0" smtClean="0">
                          <a:solidFill>
                            <a:srgbClr val="FFC000"/>
                          </a:solidFill>
                        </a:rPr>
                        <a:t>对学校、其他教育机构给予警告，可以处违法所得五倍以下罚款；情节严重的，责令停止相关招生资格一年以上三年以下，直至撤销招生资格、吊销办学许可证</a:t>
                      </a:r>
                      <a:r>
                        <a:rPr lang="zh-CN" altLang="en-US" dirty="0" smtClean="0"/>
                        <a:t>；对直接负责的主管人员和其他直接责任人员</a:t>
                      </a:r>
                      <a:r>
                        <a:rPr lang="zh-CN" altLang="en-US" dirty="0" smtClean="0">
                          <a:solidFill>
                            <a:srgbClr val="FFC000"/>
                          </a:solidFill>
                        </a:rPr>
                        <a:t>，依法给予处分；构成犯罪的，依法追究刑事责任</a:t>
                      </a:r>
                      <a:r>
                        <a:rPr lang="zh-CN" altLang="en-US" dirty="0" smtClean="0"/>
                        <a:t>。</a:t>
                      </a:r>
                      <a:endParaRPr lang="zh-CN" altLang="en-US" dirty="0" smtClean="0">
                        <a:solidFill>
                          <a:srgbClr val="FFC000"/>
                        </a:solidFill>
                      </a:endParaRPr>
                    </a:p>
                  </a:txBody>
                  <a:tcPr/>
                </a:tc>
              </a:tr>
            </a:tbl>
          </a:graphicData>
        </a:graphic>
      </p:graphicFrame>
      <p:sp>
        <p:nvSpPr>
          <p:cNvPr id="4" name="TextBox 3"/>
          <p:cNvSpPr txBox="1"/>
          <p:nvPr/>
        </p:nvSpPr>
        <p:spPr>
          <a:xfrm>
            <a:off x="390930" y="4509120"/>
            <a:ext cx="8496944" cy="2031325"/>
          </a:xfrm>
          <a:prstGeom prst="rect">
            <a:avLst/>
          </a:prstGeom>
          <a:noFill/>
        </p:spPr>
        <p:txBody>
          <a:bodyPr wrap="square" rtlCol="0">
            <a:spAutoFit/>
          </a:bodyPr>
          <a:lstStyle/>
          <a:p>
            <a:endParaRPr lang="en-US" altLang="zh-CN" b="1" dirty="0" smtClean="0">
              <a:solidFill>
                <a:srgbClr val="FFC000"/>
              </a:solidFill>
            </a:endParaRPr>
          </a:p>
          <a:p>
            <a:r>
              <a:rPr lang="zh-CN" altLang="en-US" b="1" dirty="0" smtClean="0">
                <a:solidFill>
                  <a:srgbClr val="FFC000"/>
                </a:solidFill>
              </a:rPr>
              <a:t>学习解读：</a:t>
            </a:r>
            <a:endParaRPr lang="en-US" altLang="zh-CN" b="1" dirty="0" smtClean="0">
              <a:solidFill>
                <a:srgbClr val="FFC000"/>
              </a:solidFill>
            </a:endParaRPr>
          </a:p>
          <a:p>
            <a:r>
              <a:rPr lang="en-US" altLang="zh-CN" dirty="0"/>
              <a:t>        </a:t>
            </a:r>
            <a:r>
              <a:rPr lang="en-US" altLang="zh-CN" dirty="0" smtClean="0"/>
              <a:t>——</a:t>
            </a:r>
            <a:r>
              <a:rPr lang="zh-CN" altLang="en-US" dirty="0" smtClean="0"/>
              <a:t>对</a:t>
            </a:r>
            <a:r>
              <a:rPr lang="zh-CN" altLang="en-US" dirty="0"/>
              <a:t>违规招生的法律责任进一步做出细化规定。</a:t>
            </a:r>
          </a:p>
          <a:p>
            <a:r>
              <a:rPr lang="en-US" altLang="zh-CN" dirty="0" smtClean="0"/>
              <a:t>        ——</a:t>
            </a:r>
            <a:r>
              <a:rPr lang="zh-CN" altLang="en-US" dirty="0"/>
              <a:t>处罚主体，由“教育行政部门”一家，调整为“教育行政部门或者其他有关行政部门”，更加符合</a:t>
            </a:r>
            <a:r>
              <a:rPr lang="zh-CN" altLang="en-US" dirty="0" smtClean="0"/>
              <a:t>实际，使处罚措施得以落实。</a:t>
            </a:r>
            <a:endParaRPr lang="zh-CN" altLang="en-US" dirty="0"/>
          </a:p>
          <a:p>
            <a:r>
              <a:rPr lang="en-US" altLang="zh-CN" dirty="0" smtClean="0"/>
              <a:t>        ——</a:t>
            </a:r>
            <a:r>
              <a:rPr lang="zh-CN" altLang="en-US" dirty="0"/>
              <a:t>根据责任类型、情节轻重，分类做出细化规定。加大了处罚力度，也提高了可操作性</a:t>
            </a:r>
            <a:r>
              <a:rPr lang="zh-CN" altLang="en-US" dirty="0" smtClean="0"/>
              <a:t>。</a:t>
            </a:r>
            <a:endParaRPr lang="zh-CN" altLang="en-US" dirty="0"/>
          </a:p>
        </p:txBody>
      </p:sp>
    </p:spTree>
    <p:extLst>
      <p:ext uri="{BB962C8B-B14F-4D97-AF65-F5344CB8AC3E}">
        <p14:creationId xmlns:p14="http://schemas.microsoft.com/office/powerpoint/2010/main" val="7916364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90930" y="4509120"/>
            <a:ext cx="8496944" cy="1200329"/>
          </a:xfrm>
          <a:prstGeom prst="rect">
            <a:avLst/>
          </a:prstGeom>
          <a:noFill/>
        </p:spPr>
        <p:txBody>
          <a:bodyPr wrap="square" rtlCol="0">
            <a:spAutoFit/>
          </a:bodyPr>
          <a:lstStyle/>
          <a:p>
            <a:endParaRPr lang="en-US" altLang="zh-CN" b="1" dirty="0" smtClean="0">
              <a:solidFill>
                <a:srgbClr val="FFC000"/>
              </a:solidFill>
            </a:endParaRPr>
          </a:p>
          <a:p>
            <a:endParaRPr lang="en-US" altLang="zh-CN" b="1" dirty="0" smtClean="0">
              <a:solidFill>
                <a:srgbClr val="FFC000"/>
              </a:solidFill>
            </a:endParaRPr>
          </a:p>
          <a:p>
            <a:endParaRPr lang="en-US" altLang="zh-CN" b="1" dirty="0">
              <a:solidFill>
                <a:srgbClr val="FFC000"/>
              </a:solidFill>
            </a:endParaRPr>
          </a:p>
          <a:p>
            <a:endParaRPr lang="en-US" altLang="zh-CN" b="1" dirty="0" smtClean="0">
              <a:solidFill>
                <a:srgbClr val="FFC000"/>
              </a:solidFill>
            </a:endParaRPr>
          </a:p>
        </p:txBody>
      </p:sp>
      <p:sp>
        <p:nvSpPr>
          <p:cNvPr id="2" name="TextBox 1"/>
          <p:cNvSpPr txBox="1"/>
          <p:nvPr/>
        </p:nvSpPr>
        <p:spPr>
          <a:xfrm>
            <a:off x="395536" y="260648"/>
            <a:ext cx="6192688" cy="461665"/>
          </a:xfrm>
          <a:prstGeom prst="rect">
            <a:avLst/>
          </a:prstGeom>
          <a:noFill/>
        </p:spPr>
        <p:txBody>
          <a:bodyPr wrap="square" rtlCol="0">
            <a:spAutoFit/>
          </a:bodyPr>
          <a:lstStyle/>
          <a:p>
            <a:r>
              <a:rPr lang="zh-CN" altLang="en-US" sz="2400" dirty="0" smtClean="0">
                <a:solidFill>
                  <a:srgbClr val="FFC000"/>
                </a:solidFill>
                <a:latin typeface="华文琥珀" panose="02010800040101010101" pitchFamily="2" charset="-122"/>
                <a:ea typeface="华文琥珀" panose="02010800040101010101" pitchFamily="2" charset="-122"/>
              </a:rPr>
              <a:t>对比学习和解读</a:t>
            </a:r>
            <a:endParaRPr lang="zh-CN" altLang="en-US" sz="2400" dirty="0">
              <a:solidFill>
                <a:srgbClr val="FFC000"/>
              </a:solidFill>
              <a:latin typeface="华文琥珀" panose="02010800040101010101" pitchFamily="2" charset="-122"/>
              <a:ea typeface="华文琥珀" panose="02010800040101010101" pitchFamily="2" charset="-122"/>
            </a:endParaRPr>
          </a:p>
        </p:txBody>
      </p:sp>
      <p:graphicFrame>
        <p:nvGraphicFramePr>
          <p:cNvPr id="3" name="表格 2"/>
          <p:cNvGraphicFramePr>
            <a:graphicFrameLocks noGrp="1"/>
          </p:cNvGraphicFramePr>
          <p:nvPr>
            <p:extLst>
              <p:ext uri="{D42A27DB-BD31-4B8C-83A1-F6EECF244321}">
                <p14:modId xmlns:p14="http://schemas.microsoft.com/office/powerpoint/2010/main" val="1261908554"/>
              </p:ext>
            </p:extLst>
          </p:nvPr>
        </p:nvGraphicFramePr>
        <p:xfrm>
          <a:off x="395536" y="723647"/>
          <a:ext cx="8465486" cy="6126480"/>
        </p:xfrm>
        <a:graphic>
          <a:graphicData uri="http://schemas.openxmlformats.org/drawingml/2006/table">
            <a:tbl>
              <a:tblPr firstRow="1" bandRow="1">
                <a:tableStyleId>{5C22544A-7EE6-4342-B048-85BDC9FD1C3A}</a:tableStyleId>
              </a:tblPr>
              <a:tblGrid>
                <a:gridCol w="4232743"/>
                <a:gridCol w="4232743"/>
              </a:tblGrid>
              <a:tr h="3785473">
                <a:tc>
                  <a:txBody>
                    <a:bodyPr/>
                    <a:lstStyle/>
                    <a:p>
                      <a:pPr>
                        <a:lnSpc>
                          <a:spcPct val="100000"/>
                        </a:lnSpc>
                      </a:pPr>
                      <a:r>
                        <a:rPr kumimoji="0" lang="zh-CN" altLang="en-US" sz="1800" b="1" kern="1200" dirty="0" smtClean="0">
                          <a:solidFill>
                            <a:schemeClr val="lt1"/>
                          </a:solidFill>
                          <a:effectLst/>
                          <a:latin typeface="+mn-lt"/>
                          <a:ea typeface="+mn-ea"/>
                          <a:cs typeface="+mn-cs"/>
                        </a:rPr>
                        <a:t>         </a:t>
                      </a:r>
                      <a:endParaRPr kumimoji="0" lang="en-US" altLang="zh-CN" sz="1800" b="1" kern="1200" dirty="0" smtClean="0">
                        <a:solidFill>
                          <a:schemeClr val="lt1"/>
                        </a:solidFill>
                        <a:effectLst/>
                        <a:latin typeface="+mn-lt"/>
                        <a:ea typeface="+mn-ea"/>
                        <a:cs typeface="+mn-cs"/>
                      </a:endParaRPr>
                    </a:p>
                    <a:p>
                      <a:pPr>
                        <a:lnSpc>
                          <a:spcPct val="100000"/>
                        </a:lnSpc>
                      </a:pPr>
                      <a:endParaRPr kumimoji="0" lang="en-US" altLang="zh-CN" sz="1800" b="1" kern="1200" dirty="0" smtClean="0">
                        <a:solidFill>
                          <a:schemeClr val="lt1"/>
                        </a:solidFill>
                        <a:effectLst/>
                        <a:latin typeface="+mn-lt"/>
                        <a:ea typeface="+mn-ea"/>
                        <a:cs typeface="+mn-cs"/>
                      </a:endParaRPr>
                    </a:p>
                    <a:p>
                      <a:pPr>
                        <a:lnSpc>
                          <a:spcPct val="100000"/>
                        </a:lnSpc>
                      </a:pPr>
                      <a:r>
                        <a:rPr kumimoji="0" lang="zh-CN" altLang="en-US" sz="1800" b="1" kern="1200" dirty="0" smtClean="0">
                          <a:solidFill>
                            <a:schemeClr val="lt1"/>
                          </a:solidFill>
                          <a:effectLst/>
                          <a:latin typeface="+mn-lt"/>
                          <a:ea typeface="+mn-ea"/>
                          <a:cs typeface="+mn-cs"/>
                        </a:rPr>
                        <a:t>         </a:t>
                      </a:r>
                      <a:endParaRPr kumimoji="0" lang="en-US" altLang="zh-CN" sz="1800" b="1" kern="1200" dirty="0" smtClean="0">
                        <a:solidFill>
                          <a:schemeClr val="lt1"/>
                        </a:solidFill>
                        <a:effectLst/>
                        <a:latin typeface="+mn-lt"/>
                        <a:ea typeface="+mn-ea"/>
                        <a:cs typeface="+mn-cs"/>
                      </a:endParaRPr>
                    </a:p>
                    <a:p>
                      <a:pPr>
                        <a:lnSpc>
                          <a:spcPct val="100000"/>
                        </a:lnSpc>
                      </a:pPr>
                      <a:r>
                        <a:rPr kumimoji="0" lang="zh-CN" altLang="en-US" sz="1800" b="1" kern="1200" dirty="0" smtClean="0">
                          <a:solidFill>
                            <a:schemeClr val="lt1"/>
                          </a:solidFill>
                          <a:effectLst/>
                          <a:latin typeface="+mn-lt"/>
                          <a:ea typeface="+mn-ea"/>
                          <a:cs typeface="+mn-cs"/>
                        </a:rPr>
                        <a:t>         第七十九条   在国家教育考试中作弊的，由教育行政部门宣布考试无效，对直接负责的主管人员和其他直接责任人员，依法给予行政处分。</a:t>
                      </a:r>
                    </a:p>
                    <a:p>
                      <a:pPr>
                        <a:lnSpc>
                          <a:spcPct val="100000"/>
                        </a:lnSpc>
                      </a:pPr>
                      <a:r>
                        <a:rPr kumimoji="0" lang="zh-CN" altLang="en-US" sz="1800" b="1" kern="1200" dirty="0" smtClean="0">
                          <a:solidFill>
                            <a:schemeClr val="lt1"/>
                          </a:solidFill>
                          <a:effectLst/>
                          <a:latin typeface="+mn-lt"/>
                          <a:ea typeface="+mn-ea"/>
                          <a:cs typeface="+mn-cs"/>
                        </a:rPr>
                        <a:t>         非法举办国家教育考试的，由教育行政部门宣布考试无效；有违法所得的，没收违法所得；对直接负责的主管人员和其他直接责任人员，依法给予行政处分。</a:t>
                      </a:r>
                    </a:p>
                    <a:p>
                      <a:pPr>
                        <a:lnSpc>
                          <a:spcPct val="100000"/>
                        </a:lnSpc>
                      </a:pPr>
                      <a:endParaRPr kumimoji="0" lang="en-US" altLang="zh-CN" sz="1800" b="1" kern="1200" dirty="0" smtClean="0">
                        <a:solidFill>
                          <a:schemeClr val="lt1"/>
                        </a:solidFill>
                        <a:effectLst/>
                        <a:latin typeface="+mn-lt"/>
                        <a:ea typeface="+mn-ea"/>
                        <a:cs typeface="+mn-cs"/>
                      </a:endParaRPr>
                    </a:p>
                    <a:p>
                      <a:pPr>
                        <a:lnSpc>
                          <a:spcPct val="100000"/>
                        </a:lnSpc>
                      </a:pPr>
                      <a:endParaRPr kumimoji="0" lang="en-US" altLang="zh-CN" sz="1800" b="1" kern="1200" dirty="0" smtClean="0">
                        <a:solidFill>
                          <a:schemeClr val="lt1"/>
                        </a:solidFill>
                        <a:effectLst/>
                        <a:latin typeface="+mn-lt"/>
                        <a:ea typeface="+mn-ea"/>
                        <a:cs typeface="+mn-cs"/>
                      </a:endParaRPr>
                    </a:p>
                    <a:p>
                      <a:pPr>
                        <a:lnSpc>
                          <a:spcPct val="100000"/>
                        </a:lnSpc>
                      </a:pPr>
                      <a:r>
                        <a:rPr kumimoji="0" lang="en-US" altLang="zh-CN" sz="1800" b="1" kern="1200" dirty="0" smtClean="0">
                          <a:solidFill>
                            <a:schemeClr val="lt1"/>
                          </a:solidFill>
                          <a:effectLst/>
                          <a:latin typeface="+mn-lt"/>
                          <a:ea typeface="+mn-ea"/>
                          <a:cs typeface="+mn-cs"/>
                        </a:rPr>
                        <a:t>         </a:t>
                      </a:r>
                      <a:endParaRPr kumimoji="0" lang="zh-CN" altLang="en-US" sz="1600" b="1" i="1" kern="1200" dirty="0" smtClean="0">
                        <a:solidFill>
                          <a:schemeClr val="lt1"/>
                        </a:solidFill>
                        <a:effectLst/>
                        <a:latin typeface="+mn-lt"/>
                        <a:ea typeface="+mn-ea"/>
                        <a:cs typeface="+mn-cs"/>
                      </a:endParaRPr>
                    </a:p>
                  </a:txBody>
                  <a:tcPr/>
                </a:tc>
                <a:tc>
                  <a:txBody>
                    <a:bodyPr/>
                    <a:lstStyle/>
                    <a:p>
                      <a:pPr>
                        <a:lnSpc>
                          <a:spcPct val="100000"/>
                        </a:lnSpc>
                      </a:pPr>
                      <a:r>
                        <a:rPr lang="zh-CN" altLang="en-US" dirty="0" smtClean="0"/>
                        <a:t>          </a:t>
                      </a:r>
                      <a:r>
                        <a:rPr lang="zh-CN" altLang="en-US" dirty="0" smtClean="0">
                          <a:solidFill>
                            <a:schemeClr val="accent5"/>
                          </a:solidFill>
                        </a:rPr>
                        <a:t>将第七十九条改为三条，作为第七十九条、第八十条、第八十一条，修改为：</a:t>
                      </a:r>
                      <a:endParaRPr lang="zh-CN" altLang="en-US" dirty="0" smtClean="0"/>
                    </a:p>
                    <a:p>
                      <a:pPr>
                        <a:lnSpc>
                          <a:spcPct val="100000"/>
                        </a:lnSpc>
                      </a:pPr>
                      <a:r>
                        <a:rPr lang="zh-CN" altLang="en-US" dirty="0" smtClean="0"/>
                        <a:t>　　第七十九条    </a:t>
                      </a:r>
                      <a:r>
                        <a:rPr lang="zh-CN" altLang="en-US" dirty="0" smtClean="0">
                          <a:solidFill>
                            <a:srgbClr val="FFC000"/>
                          </a:solidFill>
                        </a:rPr>
                        <a:t>考生</a:t>
                      </a:r>
                      <a:r>
                        <a:rPr lang="zh-CN" altLang="en-US" dirty="0" smtClean="0"/>
                        <a:t>在国家教育考试中</a:t>
                      </a:r>
                      <a:r>
                        <a:rPr lang="zh-CN" altLang="en-US" dirty="0" smtClean="0">
                          <a:solidFill>
                            <a:srgbClr val="FFC000"/>
                          </a:solidFill>
                        </a:rPr>
                        <a:t>有下列行为之一的，由组织考试的教育考试机构工作人员在考试现场采取必要措施予以制止并终止其继续参加考试；组织考试的教育考试机构可以取消其相关考试资格或者考试成绩；情节严重的，由教育行政部门责令停止参加相关国家教育考试一年以上三年以下；构成违反治安管理行为的，由公安机关依法给予治安管理处罚；构成犯罪的，依法追究刑事责任：</a:t>
                      </a:r>
                    </a:p>
                    <a:p>
                      <a:pPr>
                        <a:lnSpc>
                          <a:spcPct val="100000"/>
                        </a:lnSpc>
                      </a:pPr>
                      <a:r>
                        <a:rPr lang="zh-CN" altLang="en-US" dirty="0" smtClean="0">
                          <a:solidFill>
                            <a:srgbClr val="FFC000"/>
                          </a:solidFill>
                        </a:rPr>
                        <a:t>　　（一）非法获取考试试题或者答案的；</a:t>
                      </a:r>
                    </a:p>
                    <a:p>
                      <a:pPr>
                        <a:lnSpc>
                          <a:spcPct val="100000"/>
                        </a:lnSpc>
                      </a:pPr>
                      <a:r>
                        <a:rPr lang="zh-CN" altLang="en-US" dirty="0" smtClean="0">
                          <a:solidFill>
                            <a:srgbClr val="FFC000"/>
                          </a:solidFill>
                        </a:rPr>
                        <a:t>　　（二）携带或者使用考试作弊器材、资料的；</a:t>
                      </a:r>
                    </a:p>
                    <a:p>
                      <a:pPr>
                        <a:lnSpc>
                          <a:spcPct val="100000"/>
                        </a:lnSpc>
                      </a:pPr>
                      <a:r>
                        <a:rPr lang="zh-CN" altLang="en-US" dirty="0" smtClean="0">
                          <a:solidFill>
                            <a:srgbClr val="FFC000"/>
                          </a:solidFill>
                        </a:rPr>
                        <a:t>　　（三）抄袭他人答案的；</a:t>
                      </a:r>
                    </a:p>
                    <a:p>
                      <a:pPr>
                        <a:lnSpc>
                          <a:spcPct val="100000"/>
                        </a:lnSpc>
                      </a:pPr>
                      <a:r>
                        <a:rPr lang="zh-CN" altLang="en-US" dirty="0" smtClean="0">
                          <a:solidFill>
                            <a:srgbClr val="FFC000"/>
                          </a:solidFill>
                        </a:rPr>
                        <a:t>　　（四）让他人代替自己参加考试的；</a:t>
                      </a:r>
                    </a:p>
                    <a:p>
                      <a:pPr>
                        <a:lnSpc>
                          <a:spcPct val="100000"/>
                        </a:lnSpc>
                      </a:pPr>
                      <a:r>
                        <a:rPr lang="zh-CN" altLang="en-US" dirty="0" smtClean="0">
                          <a:solidFill>
                            <a:srgbClr val="FFC000"/>
                          </a:solidFill>
                        </a:rPr>
                        <a:t>　　（五）其他以不正当手段获得考试成绩的作弊行为。</a:t>
                      </a:r>
                    </a:p>
                  </a:txBody>
                  <a:tcPr/>
                </a:tc>
              </a:tr>
            </a:tbl>
          </a:graphicData>
        </a:graphic>
      </p:graphicFrame>
    </p:spTree>
    <p:extLst>
      <p:ext uri="{BB962C8B-B14F-4D97-AF65-F5344CB8AC3E}">
        <p14:creationId xmlns:p14="http://schemas.microsoft.com/office/powerpoint/2010/main" val="19896585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90930" y="4509120"/>
            <a:ext cx="8496944" cy="1200329"/>
          </a:xfrm>
          <a:prstGeom prst="rect">
            <a:avLst/>
          </a:prstGeom>
          <a:noFill/>
        </p:spPr>
        <p:txBody>
          <a:bodyPr wrap="square" rtlCol="0">
            <a:spAutoFit/>
          </a:bodyPr>
          <a:lstStyle/>
          <a:p>
            <a:endParaRPr lang="en-US" altLang="zh-CN" b="1" dirty="0" smtClean="0">
              <a:solidFill>
                <a:srgbClr val="FFC000"/>
              </a:solidFill>
            </a:endParaRPr>
          </a:p>
          <a:p>
            <a:endParaRPr lang="en-US" altLang="zh-CN" b="1" dirty="0" smtClean="0">
              <a:solidFill>
                <a:srgbClr val="FFC000"/>
              </a:solidFill>
            </a:endParaRPr>
          </a:p>
          <a:p>
            <a:endParaRPr lang="en-US" altLang="zh-CN" b="1" dirty="0">
              <a:solidFill>
                <a:srgbClr val="FFC000"/>
              </a:solidFill>
            </a:endParaRPr>
          </a:p>
          <a:p>
            <a:endParaRPr lang="en-US" altLang="zh-CN" b="1" dirty="0" smtClean="0">
              <a:solidFill>
                <a:srgbClr val="FFC000"/>
              </a:solidFill>
            </a:endParaRPr>
          </a:p>
        </p:txBody>
      </p:sp>
      <p:sp>
        <p:nvSpPr>
          <p:cNvPr id="2" name="TextBox 1"/>
          <p:cNvSpPr txBox="1"/>
          <p:nvPr/>
        </p:nvSpPr>
        <p:spPr>
          <a:xfrm>
            <a:off x="395536" y="260648"/>
            <a:ext cx="6192688" cy="461665"/>
          </a:xfrm>
          <a:prstGeom prst="rect">
            <a:avLst/>
          </a:prstGeom>
          <a:noFill/>
        </p:spPr>
        <p:txBody>
          <a:bodyPr wrap="square" rtlCol="0">
            <a:spAutoFit/>
          </a:bodyPr>
          <a:lstStyle/>
          <a:p>
            <a:r>
              <a:rPr lang="zh-CN" altLang="en-US" sz="2400" dirty="0" smtClean="0">
                <a:solidFill>
                  <a:srgbClr val="FFC000"/>
                </a:solidFill>
                <a:latin typeface="华文琥珀" panose="02010800040101010101" pitchFamily="2" charset="-122"/>
                <a:ea typeface="华文琥珀" panose="02010800040101010101" pitchFamily="2" charset="-122"/>
              </a:rPr>
              <a:t>对比学习和解读</a:t>
            </a:r>
            <a:endParaRPr lang="zh-CN" altLang="en-US" sz="2400" dirty="0">
              <a:solidFill>
                <a:srgbClr val="FFC000"/>
              </a:solidFill>
              <a:latin typeface="华文琥珀" panose="02010800040101010101" pitchFamily="2" charset="-122"/>
              <a:ea typeface="华文琥珀" panose="02010800040101010101" pitchFamily="2" charset="-122"/>
            </a:endParaRPr>
          </a:p>
        </p:txBody>
      </p:sp>
      <p:graphicFrame>
        <p:nvGraphicFramePr>
          <p:cNvPr id="3" name="表格 2"/>
          <p:cNvGraphicFramePr>
            <a:graphicFrameLocks noGrp="1"/>
          </p:cNvGraphicFramePr>
          <p:nvPr>
            <p:extLst>
              <p:ext uri="{D42A27DB-BD31-4B8C-83A1-F6EECF244321}">
                <p14:modId xmlns:p14="http://schemas.microsoft.com/office/powerpoint/2010/main" val="1508476302"/>
              </p:ext>
            </p:extLst>
          </p:nvPr>
        </p:nvGraphicFramePr>
        <p:xfrm>
          <a:off x="395536" y="723647"/>
          <a:ext cx="8465486" cy="5029200"/>
        </p:xfrm>
        <a:graphic>
          <a:graphicData uri="http://schemas.openxmlformats.org/drawingml/2006/table">
            <a:tbl>
              <a:tblPr firstRow="1" bandRow="1">
                <a:tableStyleId>{5C22544A-7EE6-4342-B048-85BDC9FD1C3A}</a:tableStyleId>
              </a:tblPr>
              <a:tblGrid>
                <a:gridCol w="4232743"/>
                <a:gridCol w="4232743"/>
              </a:tblGrid>
              <a:tr h="3785473">
                <a:tc>
                  <a:txBody>
                    <a:bodyPr/>
                    <a:lstStyle/>
                    <a:p>
                      <a:pPr>
                        <a:lnSpc>
                          <a:spcPct val="100000"/>
                        </a:lnSpc>
                      </a:pPr>
                      <a:r>
                        <a:rPr kumimoji="0" lang="zh-CN" altLang="en-US" sz="1800" b="1" kern="1200" dirty="0" smtClean="0">
                          <a:solidFill>
                            <a:schemeClr val="lt1"/>
                          </a:solidFill>
                          <a:effectLst/>
                          <a:latin typeface="+mn-lt"/>
                          <a:ea typeface="+mn-ea"/>
                          <a:cs typeface="+mn-cs"/>
                        </a:rPr>
                        <a:t>         </a:t>
                      </a:r>
                      <a:endParaRPr kumimoji="0" lang="en-US" altLang="zh-CN" sz="1800" b="1" kern="1200" dirty="0" smtClean="0">
                        <a:solidFill>
                          <a:schemeClr val="lt1"/>
                        </a:solidFill>
                        <a:effectLst/>
                        <a:latin typeface="+mn-lt"/>
                        <a:ea typeface="+mn-ea"/>
                        <a:cs typeface="+mn-cs"/>
                      </a:endParaRPr>
                    </a:p>
                    <a:p>
                      <a:pPr>
                        <a:lnSpc>
                          <a:spcPct val="100000"/>
                        </a:lnSpc>
                      </a:pPr>
                      <a:endParaRPr kumimoji="0" lang="en-US" altLang="zh-CN" sz="1800" b="1" kern="1200" dirty="0" smtClean="0">
                        <a:solidFill>
                          <a:schemeClr val="lt1"/>
                        </a:solidFill>
                        <a:effectLst/>
                        <a:latin typeface="+mn-lt"/>
                        <a:ea typeface="+mn-ea"/>
                        <a:cs typeface="+mn-cs"/>
                      </a:endParaRPr>
                    </a:p>
                    <a:p>
                      <a:pPr>
                        <a:lnSpc>
                          <a:spcPct val="100000"/>
                        </a:lnSpc>
                      </a:pPr>
                      <a:r>
                        <a:rPr kumimoji="0" lang="zh-CN" altLang="en-US" sz="1800" b="1" kern="1200" dirty="0" smtClean="0">
                          <a:solidFill>
                            <a:schemeClr val="lt1"/>
                          </a:solidFill>
                          <a:effectLst/>
                          <a:latin typeface="+mn-lt"/>
                          <a:ea typeface="+mn-ea"/>
                          <a:cs typeface="+mn-cs"/>
                        </a:rPr>
                        <a:t>         </a:t>
                      </a:r>
                      <a:endParaRPr kumimoji="0" lang="en-US" altLang="zh-CN" sz="1800" b="1" kern="1200" dirty="0" smtClean="0">
                        <a:solidFill>
                          <a:schemeClr val="lt1"/>
                        </a:solidFill>
                        <a:effectLst/>
                        <a:latin typeface="+mn-lt"/>
                        <a:ea typeface="+mn-ea"/>
                        <a:cs typeface="+mn-cs"/>
                      </a:endParaRPr>
                    </a:p>
                    <a:p>
                      <a:pPr>
                        <a:lnSpc>
                          <a:spcPct val="100000"/>
                        </a:lnSpc>
                      </a:pPr>
                      <a:r>
                        <a:rPr kumimoji="0" lang="zh-CN" altLang="en-US" sz="1800" b="1" kern="1200" dirty="0" smtClean="0">
                          <a:solidFill>
                            <a:schemeClr val="lt1"/>
                          </a:solidFill>
                          <a:effectLst/>
                          <a:latin typeface="+mn-lt"/>
                          <a:ea typeface="+mn-ea"/>
                          <a:cs typeface="+mn-cs"/>
                        </a:rPr>
                        <a:t>         第七十九条   在国家教育考试中作弊的，由教育行政部门宣布考试无效，对直接负责的主管人员和其他直接责任人员，依法给予行政处分。</a:t>
                      </a:r>
                    </a:p>
                    <a:p>
                      <a:pPr>
                        <a:lnSpc>
                          <a:spcPct val="100000"/>
                        </a:lnSpc>
                      </a:pPr>
                      <a:r>
                        <a:rPr kumimoji="0" lang="zh-CN" altLang="en-US" sz="1800" b="1" kern="1200" dirty="0" smtClean="0">
                          <a:solidFill>
                            <a:schemeClr val="lt1"/>
                          </a:solidFill>
                          <a:effectLst/>
                          <a:latin typeface="+mn-lt"/>
                          <a:ea typeface="+mn-ea"/>
                          <a:cs typeface="+mn-cs"/>
                        </a:rPr>
                        <a:t>         非法举办国家教育考试的，由教育行政部门宣布考试无效；有违法所得的，没收违法所得；对直接负责的主管人员和其他直接责任人员，依法给予行政处分。</a:t>
                      </a:r>
                    </a:p>
                    <a:p>
                      <a:pPr>
                        <a:lnSpc>
                          <a:spcPct val="100000"/>
                        </a:lnSpc>
                      </a:pPr>
                      <a:endParaRPr kumimoji="0" lang="en-US" altLang="zh-CN" sz="1800" b="1" kern="1200" dirty="0" smtClean="0">
                        <a:solidFill>
                          <a:schemeClr val="lt1"/>
                        </a:solidFill>
                        <a:effectLst/>
                        <a:latin typeface="+mn-lt"/>
                        <a:ea typeface="+mn-ea"/>
                        <a:cs typeface="+mn-cs"/>
                      </a:endParaRPr>
                    </a:p>
                    <a:p>
                      <a:pPr>
                        <a:lnSpc>
                          <a:spcPct val="100000"/>
                        </a:lnSpc>
                      </a:pPr>
                      <a:endParaRPr kumimoji="0" lang="en-US" altLang="zh-CN" sz="1800" b="1" kern="1200" dirty="0" smtClean="0">
                        <a:solidFill>
                          <a:schemeClr val="lt1"/>
                        </a:solidFill>
                        <a:effectLst/>
                        <a:latin typeface="+mn-lt"/>
                        <a:ea typeface="+mn-ea"/>
                        <a:cs typeface="+mn-cs"/>
                      </a:endParaRPr>
                    </a:p>
                    <a:p>
                      <a:pPr>
                        <a:lnSpc>
                          <a:spcPct val="100000"/>
                        </a:lnSpc>
                      </a:pPr>
                      <a:r>
                        <a:rPr kumimoji="0" lang="en-US" altLang="zh-CN" sz="1800" b="1" kern="1200" dirty="0" smtClean="0">
                          <a:solidFill>
                            <a:schemeClr val="lt1"/>
                          </a:solidFill>
                          <a:effectLst/>
                          <a:latin typeface="+mn-lt"/>
                          <a:ea typeface="+mn-ea"/>
                          <a:cs typeface="+mn-cs"/>
                        </a:rPr>
                        <a:t>         </a:t>
                      </a:r>
                      <a:endParaRPr kumimoji="0" lang="zh-CN" altLang="en-US" sz="1600" b="1" i="1" kern="1200" dirty="0" smtClean="0">
                        <a:solidFill>
                          <a:schemeClr val="lt1"/>
                        </a:solidFill>
                        <a:effectLst/>
                        <a:latin typeface="+mn-lt"/>
                        <a:ea typeface="+mn-ea"/>
                        <a:cs typeface="+mn-cs"/>
                      </a:endParaRPr>
                    </a:p>
                  </a:txBody>
                  <a:tcPr/>
                </a:tc>
                <a:tc>
                  <a:txBody>
                    <a:bodyPr/>
                    <a:lstStyle/>
                    <a:p>
                      <a:pPr>
                        <a:lnSpc>
                          <a:spcPct val="100000"/>
                        </a:lnSpc>
                      </a:pPr>
                      <a:r>
                        <a:rPr lang="zh-CN" altLang="en-US" dirty="0" smtClean="0"/>
                        <a:t>          </a:t>
                      </a:r>
                      <a:r>
                        <a:rPr lang="zh-CN" altLang="en-US" dirty="0" smtClean="0">
                          <a:solidFill>
                            <a:schemeClr val="accent5"/>
                          </a:solidFill>
                        </a:rPr>
                        <a:t>将第七十九条改为三条，作为第七十九条、第八十条、第八十一条，修改为：</a:t>
                      </a:r>
                      <a:endParaRPr lang="zh-CN" altLang="en-US" dirty="0" smtClean="0"/>
                    </a:p>
                    <a:p>
                      <a:pPr>
                        <a:lnSpc>
                          <a:spcPct val="100000"/>
                        </a:lnSpc>
                      </a:pPr>
                      <a:r>
                        <a:rPr lang="zh-CN" altLang="en-US" dirty="0" smtClean="0"/>
                        <a:t>　　第八十条   </a:t>
                      </a:r>
                      <a:r>
                        <a:rPr lang="zh-CN" altLang="en-US" dirty="0" smtClean="0">
                          <a:solidFill>
                            <a:srgbClr val="FFC000"/>
                          </a:solidFill>
                        </a:rPr>
                        <a:t>任何组织或者个人在国家教育考试中有下列行为之一，有违法所得的，由公安机关没收违法所得，并处违法所得一倍以上五倍以下罚款；情节严重的，处五日以上十五日以下拘留；构成犯罪的，依法追究刑事责任；属于国家机关工作人员的，还应当依法给予处分：</a:t>
                      </a:r>
                    </a:p>
                    <a:p>
                      <a:pPr>
                        <a:lnSpc>
                          <a:spcPct val="100000"/>
                        </a:lnSpc>
                      </a:pPr>
                      <a:r>
                        <a:rPr lang="zh-CN" altLang="en-US" dirty="0" smtClean="0">
                          <a:solidFill>
                            <a:srgbClr val="FFC000"/>
                          </a:solidFill>
                        </a:rPr>
                        <a:t>　　（一）组织作弊的；</a:t>
                      </a:r>
                    </a:p>
                    <a:p>
                      <a:pPr>
                        <a:lnSpc>
                          <a:spcPct val="100000"/>
                        </a:lnSpc>
                      </a:pPr>
                      <a:r>
                        <a:rPr lang="zh-CN" altLang="en-US" dirty="0" smtClean="0">
                          <a:solidFill>
                            <a:srgbClr val="FFC000"/>
                          </a:solidFill>
                        </a:rPr>
                        <a:t>　　（二）通过提供考试作弊器材等方式为作弊提供帮助或者便利的；</a:t>
                      </a:r>
                    </a:p>
                    <a:p>
                      <a:pPr>
                        <a:lnSpc>
                          <a:spcPct val="100000"/>
                        </a:lnSpc>
                      </a:pPr>
                      <a:r>
                        <a:rPr lang="zh-CN" altLang="en-US" dirty="0" smtClean="0">
                          <a:solidFill>
                            <a:srgbClr val="FFC000"/>
                          </a:solidFill>
                        </a:rPr>
                        <a:t>　　（三）代替他人参加考试的；</a:t>
                      </a:r>
                    </a:p>
                    <a:p>
                      <a:pPr>
                        <a:lnSpc>
                          <a:spcPct val="100000"/>
                        </a:lnSpc>
                      </a:pPr>
                      <a:r>
                        <a:rPr lang="zh-CN" altLang="en-US" dirty="0" smtClean="0">
                          <a:solidFill>
                            <a:srgbClr val="FFC000"/>
                          </a:solidFill>
                        </a:rPr>
                        <a:t>　　（四）在考试结束前泄露、传播考试试题或者答案的；</a:t>
                      </a:r>
                    </a:p>
                    <a:p>
                      <a:pPr>
                        <a:lnSpc>
                          <a:spcPct val="100000"/>
                        </a:lnSpc>
                      </a:pPr>
                      <a:r>
                        <a:rPr lang="zh-CN" altLang="en-US" dirty="0" smtClean="0">
                          <a:solidFill>
                            <a:srgbClr val="FFC000"/>
                          </a:solidFill>
                        </a:rPr>
                        <a:t>　　（五）其他扰乱考试秩序的行为。</a:t>
                      </a:r>
                    </a:p>
                  </a:txBody>
                  <a:tcPr/>
                </a:tc>
              </a:tr>
            </a:tbl>
          </a:graphicData>
        </a:graphic>
      </p:graphicFrame>
    </p:spTree>
    <p:extLst>
      <p:ext uri="{BB962C8B-B14F-4D97-AF65-F5344CB8AC3E}">
        <p14:creationId xmlns:p14="http://schemas.microsoft.com/office/powerpoint/2010/main" val="160735470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5536" y="260648"/>
            <a:ext cx="6192688" cy="461665"/>
          </a:xfrm>
          <a:prstGeom prst="rect">
            <a:avLst/>
          </a:prstGeom>
          <a:noFill/>
        </p:spPr>
        <p:txBody>
          <a:bodyPr wrap="square" rtlCol="0">
            <a:spAutoFit/>
          </a:bodyPr>
          <a:lstStyle/>
          <a:p>
            <a:r>
              <a:rPr lang="zh-CN" altLang="en-US" sz="2400" dirty="0" smtClean="0">
                <a:solidFill>
                  <a:srgbClr val="FFC000"/>
                </a:solidFill>
                <a:latin typeface="华文琥珀" panose="02010800040101010101" pitchFamily="2" charset="-122"/>
                <a:ea typeface="华文琥珀" panose="02010800040101010101" pitchFamily="2" charset="-122"/>
              </a:rPr>
              <a:t>对比学习和解读</a:t>
            </a:r>
            <a:endParaRPr lang="zh-CN" altLang="en-US" sz="2400" dirty="0">
              <a:solidFill>
                <a:srgbClr val="FFC000"/>
              </a:solidFill>
              <a:latin typeface="华文琥珀" panose="02010800040101010101" pitchFamily="2" charset="-122"/>
              <a:ea typeface="华文琥珀" panose="02010800040101010101" pitchFamily="2" charset="-122"/>
            </a:endParaRPr>
          </a:p>
        </p:txBody>
      </p:sp>
      <p:graphicFrame>
        <p:nvGraphicFramePr>
          <p:cNvPr id="3" name="表格 2"/>
          <p:cNvGraphicFramePr>
            <a:graphicFrameLocks noGrp="1"/>
          </p:cNvGraphicFramePr>
          <p:nvPr>
            <p:extLst>
              <p:ext uri="{D42A27DB-BD31-4B8C-83A1-F6EECF244321}">
                <p14:modId xmlns:p14="http://schemas.microsoft.com/office/powerpoint/2010/main" val="705223939"/>
              </p:ext>
            </p:extLst>
          </p:nvPr>
        </p:nvGraphicFramePr>
        <p:xfrm>
          <a:off x="395536" y="723647"/>
          <a:ext cx="8465486" cy="3497441"/>
        </p:xfrm>
        <a:graphic>
          <a:graphicData uri="http://schemas.openxmlformats.org/drawingml/2006/table">
            <a:tbl>
              <a:tblPr firstRow="1" bandRow="1">
                <a:tableStyleId>{5C22544A-7EE6-4342-B048-85BDC9FD1C3A}</a:tableStyleId>
              </a:tblPr>
              <a:tblGrid>
                <a:gridCol w="4232743"/>
                <a:gridCol w="4232743"/>
              </a:tblGrid>
              <a:tr h="3497441">
                <a:tc>
                  <a:txBody>
                    <a:bodyPr/>
                    <a:lstStyle/>
                    <a:p>
                      <a:pPr>
                        <a:lnSpc>
                          <a:spcPct val="100000"/>
                        </a:lnSpc>
                      </a:pPr>
                      <a:r>
                        <a:rPr kumimoji="0" lang="zh-CN" altLang="en-US" sz="1800" b="1" kern="1200" dirty="0" smtClean="0">
                          <a:solidFill>
                            <a:schemeClr val="lt1"/>
                          </a:solidFill>
                          <a:effectLst/>
                          <a:latin typeface="+mn-lt"/>
                          <a:ea typeface="+mn-ea"/>
                          <a:cs typeface="+mn-cs"/>
                        </a:rPr>
                        <a:t>         </a:t>
                      </a:r>
                      <a:endParaRPr kumimoji="0" lang="en-US" altLang="zh-CN" sz="1800" b="1" kern="1200" dirty="0" smtClean="0">
                        <a:solidFill>
                          <a:schemeClr val="lt1"/>
                        </a:solidFill>
                        <a:effectLst/>
                        <a:latin typeface="+mn-lt"/>
                        <a:ea typeface="+mn-ea"/>
                        <a:cs typeface="+mn-cs"/>
                      </a:endParaRPr>
                    </a:p>
                    <a:p>
                      <a:pPr>
                        <a:lnSpc>
                          <a:spcPct val="100000"/>
                        </a:lnSpc>
                      </a:pPr>
                      <a:endParaRPr kumimoji="0" lang="en-US" altLang="zh-CN" sz="1800" b="1" kern="1200" dirty="0" smtClean="0">
                        <a:solidFill>
                          <a:schemeClr val="lt1"/>
                        </a:solidFill>
                        <a:effectLst/>
                        <a:latin typeface="+mn-lt"/>
                        <a:ea typeface="+mn-ea"/>
                        <a:cs typeface="+mn-cs"/>
                      </a:endParaRPr>
                    </a:p>
                    <a:p>
                      <a:pPr>
                        <a:lnSpc>
                          <a:spcPct val="100000"/>
                        </a:lnSpc>
                      </a:pPr>
                      <a:r>
                        <a:rPr kumimoji="0" lang="zh-CN" altLang="en-US" sz="1800" b="1" kern="1200" dirty="0" smtClean="0">
                          <a:solidFill>
                            <a:schemeClr val="lt1"/>
                          </a:solidFill>
                          <a:effectLst/>
                          <a:latin typeface="+mn-lt"/>
                          <a:ea typeface="+mn-ea"/>
                          <a:cs typeface="+mn-cs"/>
                        </a:rPr>
                        <a:t>         </a:t>
                      </a:r>
                      <a:endParaRPr kumimoji="0" lang="en-US" altLang="zh-CN" sz="1800" b="1" kern="1200" dirty="0" smtClean="0">
                        <a:solidFill>
                          <a:schemeClr val="lt1"/>
                        </a:solidFill>
                        <a:effectLst/>
                        <a:latin typeface="+mn-lt"/>
                        <a:ea typeface="+mn-ea"/>
                        <a:cs typeface="+mn-cs"/>
                      </a:endParaRPr>
                    </a:p>
                    <a:p>
                      <a:pPr>
                        <a:lnSpc>
                          <a:spcPct val="100000"/>
                        </a:lnSpc>
                      </a:pPr>
                      <a:r>
                        <a:rPr kumimoji="0" lang="zh-CN" altLang="en-US" sz="1800" b="1" kern="1200" dirty="0" smtClean="0">
                          <a:solidFill>
                            <a:schemeClr val="lt1"/>
                          </a:solidFill>
                          <a:effectLst/>
                          <a:latin typeface="+mn-lt"/>
                          <a:ea typeface="+mn-ea"/>
                          <a:cs typeface="+mn-cs"/>
                        </a:rPr>
                        <a:t>         第七十九条   在国家教育考试中作弊的，由教育行政部门宣布考试无效，对直接负责的主管人员和其他直接责任人员，依法给予行政处分。</a:t>
                      </a:r>
                    </a:p>
                    <a:p>
                      <a:pPr>
                        <a:lnSpc>
                          <a:spcPct val="100000"/>
                        </a:lnSpc>
                      </a:pPr>
                      <a:r>
                        <a:rPr kumimoji="0" lang="zh-CN" altLang="en-US" sz="1800" b="1" kern="1200" dirty="0" smtClean="0">
                          <a:solidFill>
                            <a:schemeClr val="lt1"/>
                          </a:solidFill>
                          <a:effectLst/>
                          <a:latin typeface="+mn-lt"/>
                          <a:ea typeface="+mn-ea"/>
                          <a:cs typeface="+mn-cs"/>
                        </a:rPr>
                        <a:t>         非法举办国家教育考试的，由教育行政部门宣布考试无效；有违法所得的，没收违法所得；对直接负责的主管人员和其他直接责任人员，依法给予行政处分。</a:t>
                      </a:r>
                      <a:r>
                        <a:rPr kumimoji="0" lang="en-US" altLang="zh-CN" sz="1800" b="1" kern="1200" dirty="0" smtClean="0">
                          <a:solidFill>
                            <a:schemeClr val="lt1"/>
                          </a:solidFill>
                          <a:effectLst/>
                          <a:latin typeface="+mn-lt"/>
                          <a:ea typeface="+mn-ea"/>
                          <a:cs typeface="+mn-cs"/>
                        </a:rPr>
                        <a:t>         </a:t>
                      </a:r>
                      <a:endParaRPr kumimoji="0" lang="zh-CN" altLang="en-US" sz="1600" b="1" i="1" kern="1200" dirty="0" smtClean="0">
                        <a:solidFill>
                          <a:schemeClr val="lt1"/>
                        </a:solidFill>
                        <a:effectLst/>
                        <a:latin typeface="+mn-lt"/>
                        <a:ea typeface="+mn-ea"/>
                        <a:cs typeface="+mn-cs"/>
                      </a:endParaRPr>
                    </a:p>
                  </a:txBody>
                  <a:tcPr/>
                </a:tc>
                <a:tc>
                  <a:txBody>
                    <a:bodyPr/>
                    <a:lstStyle/>
                    <a:p>
                      <a:pPr>
                        <a:lnSpc>
                          <a:spcPct val="100000"/>
                        </a:lnSpc>
                      </a:pPr>
                      <a:r>
                        <a:rPr lang="zh-CN" altLang="en-US" dirty="0" smtClean="0"/>
                        <a:t>          </a:t>
                      </a:r>
                      <a:r>
                        <a:rPr lang="zh-CN" altLang="en-US" dirty="0" smtClean="0">
                          <a:solidFill>
                            <a:schemeClr val="accent5"/>
                          </a:solidFill>
                        </a:rPr>
                        <a:t>将第七十九条改为三条，作为第七十九条、第八十条、第八十一条，修改为：</a:t>
                      </a:r>
                      <a:endParaRPr lang="zh-CN" altLang="en-US" dirty="0" smtClean="0"/>
                    </a:p>
                    <a:p>
                      <a:pPr>
                        <a:lnSpc>
                          <a:spcPct val="100000"/>
                        </a:lnSpc>
                      </a:pPr>
                      <a:r>
                        <a:rPr lang="zh-CN" altLang="en-US" dirty="0" smtClean="0"/>
                        <a:t>　　第八十一条     </a:t>
                      </a:r>
                      <a:r>
                        <a:rPr lang="zh-CN" altLang="en-US" dirty="0" smtClean="0">
                          <a:solidFill>
                            <a:srgbClr val="FFC000"/>
                          </a:solidFill>
                        </a:rPr>
                        <a:t>举办国家教育考试，教育行政部门、教育考试机构疏于管理，造成考场秩序混乱、作弊情况严重的，对直接负责的主管人员和其他直接责任人员，依法给予处分；构成犯罪的，依法追究刑事责任。</a:t>
                      </a:r>
                    </a:p>
                  </a:txBody>
                  <a:tcPr/>
                </a:tc>
              </a:tr>
            </a:tbl>
          </a:graphicData>
        </a:graphic>
      </p:graphicFrame>
      <p:sp>
        <p:nvSpPr>
          <p:cNvPr id="4" name="TextBox 3"/>
          <p:cNvSpPr txBox="1"/>
          <p:nvPr/>
        </p:nvSpPr>
        <p:spPr>
          <a:xfrm>
            <a:off x="390599" y="4365104"/>
            <a:ext cx="8496944" cy="2031325"/>
          </a:xfrm>
          <a:prstGeom prst="rect">
            <a:avLst/>
          </a:prstGeom>
          <a:noFill/>
        </p:spPr>
        <p:txBody>
          <a:bodyPr wrap="square" rtlCol="0">
            <a:spAutoFit/>
          </a:bodyPr>
          <a:lstStyle/>
          <a:p>
            <a:r>
              <a:rPr lang="zh-CN" altLang="en-US" b="1" dirty="0">
                <a:solidFill>
                  <a:srgbClr val="FFC000"/>
                </a:solidFill>
              </a:rPr>
              <a:t>学习解读：</a:t>
            </a:r>
            <a:endParaRPr lang="en-US" altLang="zh-CN" b="1" dirty="0">
              <a:solidFill>
                <a:srgbClr val="FFC000"/>
              </a:solidFill>
            </a:endParaRPr>
          </a:p>
          <a:p>
            <a:r>
              <a:rPr lang="en-US" altLang="zh-CN" dirty="0"/>
              <a:t>        ——1</a:t>
            </a:r>
            <a:r>
              <a:rPr lang="zh-CN" altLang="en-US" dirty="0"/>
              <a:t>条变</a:t>
            </a:r>
            <a:r>
              <a:rPr lang="en-US" altLang="zh-CN" dirty="0"/>
              <a:t>3</a:t>
            </a:r>
            <a:r>
              <a:rPr lang="zh-CN" altLang="en-US" dirty="0"/>
              <a:t>条，笼统变具体</a:t>
            </a:r>
            <a:r>
              <a:rPr lang="zh-CN" altLang="en-US" dirty="0" smtClean="0"/>
              <a:t>。对</a:t>
            </a:r>
            <a:r>
              <a:rPr lang="zh-CN" altLang="en-US" dirty="0"/>
              <a:t>责任追究，分类型、分情节，做出不同的处罚规定。加大了处罚力度</a:t>
            </a:r>
            <a:r>
              <a:rPr lang="zh-CN" altLang="en-US" dirty="0" smtClean="0"/>
              <a:t>，增强了</a:t>
            </a:r>
            <a:r>
              <a:rPr lang="zh-CN" altLang="en-US" dirty="0"/>
              <a:t>可操作性。</a:t>
            </a:r>
          </a:p>
          <a:p>
            <a:r>
              <a:rPr lang="en-US" altLang="zh-CN" dirty="0" smtClean="0"/>
              <a:t>        ——</a:t>
            </a:r>
            <a:r>
              <a:rPr lang="zh-CN" altLang="en-US" dirty="0"/>
              <a:t>增加了对“组织作弊”的法律责任的具体规定</a:t>
            </a:r>
            <a:r>
              <a:rPr lang="zh-CN" altLang="en-US" dirty="0" smtClean="0"/>
              <a:t>。增加</a:t>
            </a:r>
            <a:r>
              <a:rPr lang="zh-CN" altLang="en-US" dirty="0"/>
              <a:t>了管理者的法律责任。</a:t>
            </a:r>
          </a:p>
          <a:p>
            <a:r>
              <a:rPr lang="en-US" altLang="zh-CN" dirty="0" smtClean="0"/>
              <a:t>        ——</a:t>
            </a:r>
            <a:r>
              <a:rPr lang="zh-CN" altLang="en-US" dirty="0"/>
              <a:t>在</a:t>
            </a:r>
            <a:r>
              <a:rPr lang="en-US" altLang="zh-CN" dirty="0"/>
              <a:t>《</a:t>
            </a:r>
            <a:r>
              <a:rPr lang="zh-CN" altLang="en-US" dirty="0"/>
              <a:t>考试法</a:t>
            </a:r>
            <a:r>
              <a:rPr lang="en-US" altLang="zh-CN" dirty="0"/>
              <a:t>》</a:t>
            </a:r>
            <a:r>
              <a:rPr lang="zh-CN" altLang="en-US" dirty="0"/>
              <a:t>一时难以出台的情况下，通过教育法</a:t>
            </a:r>
            <a:r>
              <a:rPr lang="zh-CN" altLang="en-US" dirty="0" smtClean="0"/>
              <a:t>设置各</a:t>
            </a:r>
            <a:r>
              <a:rPr lang="zh-CN" altLang="en-US" dirty="0"/>
              <a:t>类国家考试中</a:t>
            </a:r>
            <a:r>
              <a:rPr lang="zh-CN" altLang="en-US" dirty="0" smtClean="0"/>
              <a:t>的的</a:t>
            </a:r>
            <a:r>
              <a:rPr lang="zh-CN" altLang="en-US" dirty="0"/>
              <a:t>法律责任，做出具体处罚规定，非常必要。既是一种立法智慧，也是依法治考的现实需要。</a:t>
            </a:r>
          </a:p>
        </p:txBody>
      </p:sp>
    </p:spTree>
    <p:extLst>
      <p:ext uri="{BB962C8B-B14F-4D97-AF65-F5344CB8AC3E}">
        <p14:creationId xmlns:p14="http://schemas.microsoft.com/office/powerpoint/2010/main" val="122693288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1340768"/>
            <a:ext cx="8064896" cy="4247317"/>
          </a:xfrm>
          <a:prstGeom prst="rect">
            <a:avLst/>
          </a:prstGeom>
          <a:noFill/>
        </p:spPr>
        <p:txBody>
          <a:bodyPr wrap="square" rtlCol="0">
            <a:spAutoFit/>
          </a:bodyPr>
          <a:lstStyle/>
          <a:p>
            <a:pPr>
              <a:lnSpc>
                <a:spcPct val="150000"/>
              </a:lnSpc>
            </a:pPr>
            <a:r>
              <a:rPr lang="en-US" altLang="zh-CN" sz="3600" dirty="0" smtClean="0">
                <a:latin typeface="方正黑体_GBK" panose="03000509000000000000" pitchFamily="65" charset="-122"/>
                <a:ea typeface="方正黑体_GBK" panose="03000509000000000000" pitchFamily="65" charset="-122"/>
              </a:rPr>
              <a:t>        2015</a:t>
            </a:r>
            <a:r>
              <a:rPr lang="zh-CN" altLang="en-US" sz="3600" dirty="0" smtClean="0">
                <a:latin typeface="方正黑体_GBK" panose="03000509000000000000" pitchFamily="65" charset="-122"/>
                <a:ea typeface="方正黑体_GBK" panose="03000509000000000000" pitchFamily="65" charset="-122"/>
              </a:rPr>
              <a:t>年</a:t>
            </a:r>
            <a:r>
              <a:rPr lang="en-US" altLang="zh-CN" sz="3600" dirty="0" smtClean="0">
                <a:latin typeface="方正黑体_GBK" panose="03000509000000000000" pitchFamily="65" charset="-122"/>
                <a:ea typeface="方正黑体_GBK" panose="03000509000000000000" pitchFamily="65" charset="-122"/>
              </a:rPr>
              <a:t>12</a:t>
            </a:r>
            <a:r>
              <a:rPr lang="zh-CN" altLang="en-US" sz="3600" dirty="0" smtClean="0">
                <a:latin typeface="方正黑体_GBK" panose="03000509000000000000" pitchFamily="65" charset="-122"/>
                <a:ea typeface="方正黑体_GBK" panose="03000509000000000000" pitchFamily="65" charset="-122"/>
              </a:rPr>
              <a:t>月</a:t>
            </a:r>
            <a:r>
              <a:rPr lang="en-US" altLang="zh-CN" sz="3600" dirty="0" smtClean="0">
                <a:latin typeface="方正黑体_GBK" panose="03000509000000000000" pitchFamily="65" charset="-122"/>
                <a:ea typeface="方正黑体_GBK" panose="03000509000000000000" pitchFamily="65" charset="-122"/>
              </a:rPr>
              <a:t>27</a:t>
            </a:r>
            <a:r>
              <a:rPr lang="zh-CN" altLang="en-US" sz="3600" dirty="0" smtClean="0">
                <a:latin typeface="方正黑体_GBK" panose="03000509000000000000" pitchFamily="65" charset="-122"/>
                <a:ea typeface="方正黑体_GBK" panose="03000509000000000000" pitchFamily="65" charset="-122"/>
              </a:rPr>
              <a:t>日，十二届全国人大常委会第十八次会议表决通过了关于修改</a:t>
            </a:r>
            <a:r>
              <a:rPr lang="en-US" altLang="zh-CN" sz="3600" dirty="0" smtClean="0">
                <a:latin typeface="方正黑体_GBK" panose="03000509000000000000" pitchFamily="65" charset="-122"/>
                <a:ea typeface="方正黑体_GBK" panose="03000509000000000000" pitchFamily="65" charset="-122"/>
              </a:rPr>
              <a:t>《</a:t>
            </a:r>
            <a:r>
              <a:rPr lang="zh-CN" altLang="en-US" sz="3600" dirty="0" smtClean="0">
                <a:latin typeface="方正黑体_GBK" panose="03000509000000000000" pitchFamily="65" charset="-122"/>
                <a:ea typeface="方正黑体_GBK" panose="03000509000000000000" pitchFamily="65" charset="-122"/>
              </a:rPr>
              <a:t>中华人民共和国教育法</a:t>
            </a:r>
            <a:r>
              <a:rPr lang="en-US" altLang="zh-CN" sz="3600" dirty="0" smtClean="0">
                <a:latin typeface="方正黑体_GBK" panose="03000509000000000000" pitchFamily="65" charset="-122"/>
                <a:ea typeface="方正黑体_GBK" panose="03000509000000000000" pitchFamily="65" charset="-122"/>
              </a:rPr>
              <a:t>》</a:t>
            </a:r>
            <a:r>
              <a:rPr lang="zh-CN" altLang="en-US" sz="3600" dirty="0" smtClean="0">
                <a:latin typeface="方正黑体_GBK" panose="03000509000000000000" pitchFamily="65" charset="-122"/>
                <a:ea typeface="方正黑体_GBK" panose="03000509000000000000" pitchFamily="65" charset="-122"/>
              </a:rPr>
              <a:t>和</a:t>
            </a:r>
            <a:r>
              <a:rPr lang="en-US" altLang="zh-CN" sz="3600" dirty="0" smtClean="0">
                <a:latin typeface="方正黑体_GBK" panose="03000509000000000000" pitchFamily="65" charset="-122"/>
                <a:ea typeface="方正黑体_GBK" panose="03000509000000000000" pitchFamily="65" charset="-122"/>
              </a:rPr>
              <a:t>《</a:t>
            </a:r>
            <a:r>
              <a:rPr lang="zh-CN" altLang="en-US" sz="3600" dirty="0" smtClean="0">
                <a:latin typeface="方正黑体_GBK" panose="03000509000000000000" pitchFamily="65" charset="-122"/>
                <a:ea typeface="方正黑体_GBK" panose="03000509000000000000" pitchFamily="65" charset="-122"/>
              </a:rPr>
              <a:t>中华人民共和国高等教育法</a:t>
            </a:r>
            <a:r>
              <a:rPr lang="en-US" altLang="zh-CN" sz="3600" dirty="0" smtClean="0">
                <a:latin typeface="方正黑体_GBK" panose="03000509000000000000" pitchFamily="65" charset="-122"/>
                <a:ea typeface="方正黑体_GBK" panose="03000509000000000000" pitchFamily="65" charset="-122"/>
              </a:rPr>
              <a:t>》</a:t>
            </a:r>
            <a:r>
              <a:rPr lang="zh-CN" altLang="en-US" sz="3600" dirty="0" smtClean="0">
                <a:latin typeface="方正黑体_GBK" panose="03000509000000000000" pitchFamily="65" charset="-122"/>
                <a:ea typeface="方正黑体_GBK" panose="03000509000000000000" pitchFamily="65" charset="-122"/>
              </a:rPr>
              <a:t>的决定，对教育法、高等教育法作出部分修改。</a:t>
            </a:r>
            <a:endParaRPr lang="zh-CN" altLang="en-US" sz="3600" dirty="0">
              <a:latin typeface="方正黑体_GBK" panose="03000509000000000000" pitchFamily="65" charset="-122"/>
              <a:ea typeface="方正黑体_GBK" panose="03000509000000000000" pitchFamily="65" charset="-122"/>
            </a:endParaRPr>
          </a:p>
        </p:txBody>
      </p:sp>
    </p:spTree>
    <p:extLst>
      <p:ext uri="{BB962C8B-B14F-4D97-AF65-F5344CB8AC3E}">
        <p14:creationId xmlns:p14="http://schemas.microsoft.com/office/powerpoint/2010/main" val="284418358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5536" y="260648"/>
            <a:ext cx="6192688" cy="461665"/>
          </a:xfrm>
          <a:prstGeom prst="rect">
            <a:avLst/>
          </a:prstGeom>
          <a:noFill/>
        </p:spPr>
        <p:txBody>
          <a:bodyPr wrap="square" rtlCol="0">
            <a:spAutoFit/>
          </a:bodyPr>
          <a:lstStyle/>
          <a:p>
            <a:r>
              <a:rPr lang="zh-CN" altLang="en-US" sz="2400" dirty="0" smtClean="0">
                <a:solidFill>
                  <a:srgbClr val="FFC000"/>
                </a:solidFill>
                <a:latin typeface="华文琥珀" panose="02010800040101010101" pitchFamily="2" charset="-122"/>
                <a:ea typeface="华文琥珀" panose="02010800040101010101" pitchFamily="2" charset="-122"/>
              </a:rPr>
              <a:t>对比学习和解读</a:t>
            </a:r>
            <a:endParaRPr lang="zh-CN" altLang="en-US" sz="2400" dirty="0">
              <a:solidFill>
                <a:srgbClr val="FFC000"/>
              </a:solidFill>
              <a:latin typeface="华文琥珀" panose="02010800040101010101" pitchFamily="2" charset="-122"/>
              <a:ea typeface="华文琥珀" panose="02010800040101010101" pitchFamily="2" charset="-122"/>
            </a:endParaRPr>
          </a:p>
        </p:txBody>
      </p:sp>
      <p:graphicFrame>
        <p:nvGraphicFramePr>
          <p:cNvPr id="3" name="表格 2"/>
          <p:cNvGraphicFramePr>
            <a:graphicFrameLocks noGrp="1"/>
          </p:cNvGraphicFramePr>
          <p:nvPr>
            <p:extLst>
              <p:ext uri="{D42A27DB-BD31-4B8C-83A1-F6EECF244321}">
                <p14:modId xmlns:p14="http://schemas.microsoft.com/office/powerpoint/2010/main" val="2263167266"/>
              </p:ext>
            </p:extLst>
          </p:nvPr>
        </p:nvGraphicFramePr>
        <p:xfrm>
          <a:off x="395536" y="723647"/>
          <a:ext cx="8465486" cy="4625340"/>
        </p:xfrm>
        <a:graphic>
          <a:graphicData uri="http://schemas.openxmlformats.org/drawingml/2006/table">
            <a:tbl>
              <a:tblPr firstRow="1" bandRow="1">
                <a:tableStyleId>{5C22544A-7EE6-4342-B048-85BDC9FD1C3A}</a:tableStyleId>
              </a:tblPr>
              <a:tblGrid>
                <a:gridCol w="4232743"/>
                <a:gridCol w="4232743"/>
              </a:tblGrid>
              <a:tr h="3497441">
                <a:tc>
                  <a:txBody>
                    <a:bodyPr/>
                    <a:lstStyle/>
                    <a:p>
                      <a:pPr>
                        <a:lnSpc>
                          <a:spcPct val="100000"/>
                        </a:lnSpc>
                      </a:pPr>
                      <a:r>
                        <a:rPr kumimoji="0" lang="zh-CN" altLang="en-US" sz="1800" b="1" kern="1200" dirty="0" smtClean="0">
                          <a:solidFill>
                            <a:schemeClr val="lt1"/>
                          </a:solidFill>
                          <a:effectLst/>
                          <a:latin typeface="+mn-lt"/>
                          <a:ea typeface="+mn-ea"/>
                          <a:cs typeface="+mn-cs"/>
                        </a:rPr>
                        <a:t>         第八十条  违反本法规定，颁发学位证书、学历证书或者其他学业证书的，由教育行政部门宣布证书无效，责令收回或者予以没收；有违法所得的，没收违法所得；情节严重的，取消其颁发证书的资格。</a:t>
                      </a:r>
                      <a:endParaRPr kumimoji="0" lang="en-US" altLang="zh-CN" sz="1800" b="1" kern="1200" dirty="0" smtClean="0">
                        <a:solidFill>
                          <a:schemeClr val="lt1"/>
                        </a:solidFill>
                        <a:effectLst/>
                        <a:latin typeface="+mn-lt"/>
                        <a:ea typeface="+mn-ea"/>
                        <a:cs typeface="+mn-cs"/>
                      </a:endParaRPr>
                    </a:p>
                    <a:p>
                      <a:pPr>
                        <a:lnSpc>
                          <a:spcPct val="100000"/>
                        </a:lnSpc>
                      </a:pPr>
                      <a:endParaRPr kumimoji="0" lang="en-US" altLang="zh-CN" sz="1800" b="1" kern="1200" dirty="0" smtClean="0">
                        <a:solidFill>
                          <a:schemeClr val="lt1"/>
                        </a:solidFill>
                        <a:effectLst/>
                        <a:latin typeface="+mn-lt"/>
                        <a:ea typeface="+mn-ea"/>
                        <a:cs typeface="+mn-cs"/>
                      </a:endParaRPr>
                    </a:p>
                    <a:p>
                      <a:pPr>
                        <a:lnSpc>
                          <a:spcPct val="100000"/>
                        </a:lnSpc>
                      </a:pPr>
                      <a:r>
                        <a:rPr kumimoji="0" lang="zh-CN" altLang="en-US" sz="1800" b="1" kern="1200" dirty="0" smtClean="0">
                          <a:solidFill>
                            <a:schemeClr val="lt1"/>
                          </a:solidFill>
                          <a:effectLst/>
                          <a:latin typeface="+mn-lt"/>
                          <a:ea typeface="+mn-ea"/>
                          <a:cs typeface="+mn-cs"/>
                        </a:rPr>
                        <a:t>         </a:t>
                      </a:r>
                      <a:endParaRPr kumimoji="0" lang="en-US" altLang="zh-CN" sz="1800" b="1" kern="1200" dirty="0" smtClean="0">
                        <a:solidFill>
                          <a:schemeClr val="lt1"/>
                        </a:solidFill>
                        <a:effectLst/>
                        <a:latin typeface="+mn-lt"/>
                        <a:ea typeface="+mn-ea"/>
                        <a:cs typeface="+mn-cs"/>
                      </a:endParaRPr>
                    </a:p>
                    <a:p>
                      <a:pPr>
                        <a:lnSpc>
                          <a:spcPct val="100000"/>
                        </a:lnSpc>
                      </a:pPr>
                      <a:r>
                        <a:rPr kumimoji="0" lang="en-US" altLang="zh-CN" sz="1800" b="1" kern="1200" dirty="0" smtClean="0">
                          <a:solidFill>
                            <a:schemeClr val="lt1"/>
                          </a:solidFill>
                          <a:effectLst/>
                          <a:latin typeface="+mn-lt"/>
                          <a:ea typeface="+mn-ea"/>
                          <a:cs typeface="+mn-cs"/>
                        </a:rPr>
                        <a:t>   </a:t>
                      </a:r>
                      <a:endParaRPr kumimoji="0" lang="zh-CN" altLang="en-US" sz="1600" b="1" i="1" kern="1200" dirty="0" smtClean="0">
                        <a:solidFill>
                          <a:schemeClr val="lt1"/>
                        </a:solidFill>
                        <a:effectLst/>
                        <a:latin typeface="+mn-lt"/>
                        <a:ea typeface="+mn-ea"/>
                        <a:cs typeface="+mn-cs"/>
                      </a:endParaRPr>
                    </a:p>
                  </a:txBody>
                  <a:tcPr/>
                </a:tc>
                <a:tc>
                  <a:txBody>
                    <a:bodyPr/>
                    <a:lstStyle/>
                    <a:p>
                      <a:pPr>
                        <a:lnSpc>
                          <a:spcPts val="2100"/>
                        </a:lnSpc>
                      </a:pPr>
                      <a:r>
                        <a:rPr lang="zh-CN" altLang="en-US" sz="1400" dirty="0" smtClean="0"/>
                        <a:t>         第八十二条  学校或者其他教育机构违反本法规定，颁发学位证书、学历证书或者其他学业证书的，由教育行政部门或者其他有关行政部门宣布证书无效，责令收回或者予以没收；有违法所得的，没收违法所得；</a:t>
                      </a:r>
                      <a:r>
                        <a:rPr lang="zh-CN" altLang="en-US" sz="1400" dirty="0" smtClean="0">
                          <a:solidFill>
                            <a:srgbClr val="FFC000"/>
                          </a:solidFill>
                        </a:rPr>
                        <a:t>情节严重的，责令停止相关招生资格一年以上三年以下，直至撤销招生资格、颁发证书资格；对直接负责的主管人员和其他直接责任人员，依法给予处分。</a:t>
                      </a:r>
                    </a:p>
                    <a:p>
                      <a:pPr>
                        <a:lnSpc>
                          <a:spcPts val="2100"/>
                        </a:lnSpc>
                      </a:pPr>
                      <a:r>
                        <a:rPr lang="zh-CN" altLang="en-US" sz="1400" dirty="0" smtClean="0">
                          <a:solidFill>
                            <a:srgbClr val="FFC000"/>
                          </a:solidFill>
                        </a:rPr>
                        <a:t>　　前款规定以外的任何组织或者个人制造、销售、颁发假冒学位证书、学历证书或者其他学业证书，构成违反治安管理行为的，由公安机关依法给予治安管理处罚；构成犯罪的，依法追究刑事责任。</a:t>
                      </a:r>
                    </a:p>
                    <a:p>
                      <a:pPr>
                        <a:lnSpc>
                          <a:spcPts val="2100"/>
                        </a:lnSpc>
                      </a:pPr>
                      <a:r>
                        <a:rPr lang="zh-CN" altLang="en-US" sz="1400" dirty="0" smtClean="0">
                          <a:solidFill>
                            <a:srgbClr val="FFC000"/>
                          </a:solidFill>
                        </a:rPr>
                        <a:t>　　以作弊、剽窃、抄袭等欺诈行为或者其他不正当手段获得学位证书、学历证书或者其他学业证书的，由颁发机构撤销相关证书。购买、使用假冒学位证书、学历证书或者其他学业证书，构成违反治安管理行为的，由公安机关依法给予治安管理处罚。</a:t>
                      </a:r>
                      <a:endParaRPr lang="zh-CN" altLang="en-US" dirty="0" smtClean="0">
                        <a:solidFill>
                          <a:srgbClr val="FFC000"/>
                        </a:solidFill>
                      </a:endParaRPr>
                    </a:p>
                  </a:txBody>
                  <a:tcPr/>
                </a:tc>
              </a:tr>
            </a:tbl>
          </a:graphicData>
        </a:graphic>
      </p:graphicFrame>
      <p:sp>
        <p:nvSpPr>
          <p:cNvPr id="4" name="TextBox 3"/>
          <p:cNvSpPr txBox="1"/>
          <p:nvPr/>
        </p:nvSpPr>
        <p:spPr>
          <a:xfrm>
            <a:off x="390599" y="4365104"/>
            <a:ext cx="8496944" cy="2585323"/>
          </a:xfrm>
          <a:prstGeom prst="rect">
            <a:avLst/>
          </a:prstGeom>
          <a:noFill/>
        </p:spPr>
        <p:txBody>
          <a:bodyPr wrap="square" rtlCol="0">
            <a:spAutoFit/>
          </a:bodyPr>
          <a:lstStyle/>
          <a:p>
            <a:endParaRPr lang="en-US" altLang="zh-CN" b="1" dirty="0" smtClean="0">
              <a:solidFill>
                <a:srgbClr val="FFC000"/>
              </a:solidFill>
            </a:endParaRPr>
          </a:p>
          <a:p>
            <a:endParaRPr lang="en-US" altLang="zh-CN" b="1" dirty="0">
              <a:solidFill>
                <a:srgbClr val="FFC000"/>
              </a:solidFill>
            </a:endParaRPr>
          </a:p>
          <a:p>
            <a:endParaRPr lang="en-US" altLang="zh-CN" b="1" dirty="0" smtClean="0">
              <a:solidFill>
                <a:srgbClr val="FFC000"/>
              </a:solidFill>
            </a:endParaRPr>
          </a:p>
          <a:p>
            <a:endParaRPr lang="en-US" altLang="zh-CN" b="1" dirty="0">
              <a:solidFill>
                <a:srgbClr val="FFC000"/>
              </a:solidFill>
            </a:endParaRPr>
          </a:p>
          <a:p>
            <a:r>
              <a:rPr lang="zh-CN" altLang="en-US" b="1" dirty="0" smtClean="0">
                <a:solidFill>
                  <a:srgbClr val="FFC000"/>
                </a:solidFill>
              </a:rPr>
              <a:t>学习</a:t>
            </a:r>
            <a:r>
              <a:rPr lang="zh-CN" altLang="en-US" b="1" dirty="0">
                <a:solidFill>
                  <a:srgbClr val="FFC000"/>
                </a:solidFill>
              </a:rPr>
              <a:t>解读：</a:t>
            </a:r>
            <a:endParaRPr lang="en-US" altLang="zh-CN" b="1" dirty="0">
              <a:solidFill>
                <a:srgbClr val="FFC000"/>
              </a:solidFill>
            </a:endParaRPr>
          </a:p>
          <a:p>
            <a:r>
              <a:rPr lang="en-US" altLang="zh-CN" dirty="0"/>
              <a:t>        ——</a:t>
            </a:r>
            <a:r>
              <a:rPr lang="zh-CN" altLang="en-US" dirty="0"/>
              <a:t>对违规颁发证书的法律责任进一步做出细化规定。</a:t>
            </a:r>
          </a:p>
          <a:p>
            <a:r>
              <a:rPr lang="en-US" altLang="zh-CN" dirty="0" smtClean="0"/>
              <a:t>        ——</a:t>
            </a:r>
            <a:r>
              <a:rPr lang="zh-CN" altLang="en-US" dirty="0"/>
              <a:t>根据责任类型、情节轻重，分类做出细化规定。加大了处罚力度</a:t>
            </a:r>
            <a:r>
              <a:rPr lang="zh-CN" altLang="en-US" dirty="0" smtClean="0"/>
              <a:t>，增强了</a:t>
            </a:r>
            <a:r>
              <a:rPr lang="zh-CN" altLang="en-US" dirty="0"/>
              <a:t>可操作性。</a:t>
            </a:r>
          </a:p>
          <a:p>
            <a:endParaRPr lang="zh-CN" altLang="en-US" dirty="0"/>
          </a:p>
        </p:txBody>
      </p:sp>
    </p:spTree>
    <p:extLst>
      <p:ext uri="{BB962C8B-B14F-4D97-AF65-F5344CB8AC3E}">
        <p14:creationId xmlns:p14="http://schemas.microsoft.com/office/powerpoint/2010/main" val="237593281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5536" y="260648"/>
            <a:ext cx="6192688" cy="461665"/>
          </a:xfrm>
          <a:prstGeom prst="rect">
            <a:avLst/>
          </a:prstGeom>
          <a:noFill/>
        </p:spPr>
        <p:txBody>
          <a:bodyPr wrap="square" rtlCol="0">
            <a:spAutoFit/>
          </a:bodyPr>
          <a:lstStyle/>
          <a:p>
            <a:r>
              <a:rPr lang="zh-CN" altLang="en-US" sz="2400" dirty="0" smtClean="0">
                <a:solidFill>
                  <a:srgbClr val="FFC000"/>
                </a:solidFill>
                <a:latin typeface="华文琥珀" panose="02010800040101010101" pitchFamily="2" charset="-122"/>
                <a:ea typeface="华文琥珀" panose="02010800040101010101" pitchFamily="2" charset="-122"/>
              </a:rPr>
              <a:t>对比学习和解读</a:t>
            </a:r>
            <a:endParaRPr lang="zh-CN" altLang="en-US" sz="2400" dirty="0">
              <a:solidFill>
                <a:srgbClr val="FFC000"/>
              </a:solidFill>
              <a:latin typeface="华文琥珀" panose="02010800040101010101" pitchFamily="2" charset="-122"/>
              <a:ea typeface="华文琥珀" panose="02010800040101010101" pitchFamily="2" charset="-122"/>
            </a:endParaRPr>
          </a:p>
        </p:txBody>
      </p:sp>
      <p:graphicFrame>
        <p:nvGraphicFramePr>
          <p:cNvPr id="3" name="表格 2"/>
          <p:cNvGraphicFramePr>
            <a:graphicFrameLocks noGrp="1"/>
          </p:cNvGraphicFramePr>
          <p:nvPr>
            <p:extLst>
              <p:ext uri="{D42A27DB-BD31-4B8C-83A1-F6EECF244321}">
                <p14:modId xmlns:p14="http://schemas.microsoft.com/office/powerpoint/2010/main" val="3038083108"/>
              </p:ext>
            </p:extLst>
          </p:nvPr>
        </p:nvGraphicFramePr>
        <p:xfrm>
          <a:off x="539552" y="722313"/>
          <a:ext cx="8208912" cy="4794919"/>
        </p:xfrm>
        <a:graphic>
          <a:graphicData uri="http://schemas.openxmlformats.org/drawingml/2006/table">
            <a:tbl>
              <a:tblPr firstRow="1" bandRow="1">
                <a:tableStyleId>{5C22544A-7EE6-4342-B048-85BDC9FD1C3A}</a:tableStyleId>
              </a:tblPr>
              <a:tblGrid>
                <a:gridCol w="8208912"/>
              </a:tblGrid>
              <a:tr h="4794919">
                <a:tc>
                  <a:txBody>
                    <a:bodyPr/>
                    <a:lstStyle/>
                    <a:p>
                      <a:r>
                        <a:rPr lang="zh-CN" altLang="en-US" dirty="0" smtClean="0"/>
                        <a:t>         </a:t>
                      </a:r>
                      <a:r>
                        <a:rPr lang="zh-CN" altLang="en-US" sz="1600" dirty="0" smtClean="0">
                          <a:solidFill>
                            <a:schemeClr val="accent4"/>
                          </a:solidFill>
                        </a:rPr>
                        <a:t>将第七十一条、第七十四条、第七十五条、第七十七条、第七十八条中的“行政处分”修改为“处分”，将第七十五条、第七十七条、第七十八条中的“教育行政部门”修改为“教育行政部门或者其他有关行政部门”。具体条文如下：</a:t>
                      </a:r>
                    </a:p>
                    <a:p>
                      <a:r>
                        <a:rPr lang="zh-CN" altLang="en-US" sz="1600" dirty="0" smtClean="0"/>
                        <a:t>         第七十一条    违反国家有关规定，不按照预算核拨教育经费的，由同级人民政府限期核拨；情节严重的，对直接负责的主管人员和其他直接责任人员，依法给予</a:t>
                      </a:r>
                      <a:r>
                        <a:rPr lang="zh-CN" altLang="en-US" sz="1600" dirty="0" smtClean="0">
                          <a:solidFill>
                            <a:srgbClr val="FFC000"/>
                          </a:solidFill>
                        </a:rPr>
                        <a:t>处分</a:t>
                      </a:r>
                      <a:r>
                        <a:rPr lang="zh-CN" altLang="en-US" sz="1600" dirty="0" smtClean="0"/>
                        <a:t>。</a:t>
                      </a:r>
                    </a:p>
                    <a:p>
                      <a:r>
                        <a:rPr lang="zh-CN" altLang="en-US" sz="1600" dirty="0" smtClean="0"/>
                        <a:t>         违反国家财政制度、财务制度，挪用、克扣教育经费的，由上级机关责令限期归还被挪用、克扣的经费，并对直接负责的主管人员和其他直接责任人员，依法给予</a:t>
                      </a:r>
                      <a:r>
                        <a:rPr lang="zh-CN" altLang="en-US" sz="1600" dirty="0" smtClean="0">
                          <a:solidFill>
                            <a:srgbClr val="FFC000"/>
                          </a:solidFill>
                        </a:rPr>
                        <a:t>处分</a:t>
                      </a:r>
                      <a:r>
                        <a:rPr lang="zh-CN" altLang="en-US" sz="1600" dirty="0" smtClean="0"/>
                        <a:t>；构成犯罪的，依法追究刑事责任。</a:t>
                      </a:r>
                    </a:p>
                    <a:p>
                      <a:r>
                        <a:rPr lang="zh-CN" altLang="en-US" sz="1600" dirty="0" smtClean="0"/>
                        <a:t>         第七十四条    违反国家有关规定，向学校或者其他教育机构收取费用的，由政府责令退还所收费用；对直接负责的主管人员和其他直接责任人员，依法给予</a:t>
                      </a:r>
                      <a:r>
                        <a:rPr lang="zh-CN" altLang="en-US" sz="1600" dirty="0" smtClean="0">
                          <a:solidFill>
                            <a:srgbClr val="FFC000"/>
                          </a:solidFill>
                        </a:rPr>
                        <a:t>处分</a:t>
                      </a:r>
                      <a:r>
                        <a:rPr lang="zh-CN" altLang="en-US" sz="1600" dirty="0" smtClean="0"/>
                        <a:t>。</a:t>
                      </a:r>
                    </a:p>
                    <a:p>
                      <a:r>
                        <a:rPr lang="zh-CN" altLang="en-US" sz="1600" dirty="0" smtClean="0"/>
                        <a:t>         第七十五条    违反国家有关规定，举办学校或者其他教育机构的，由教育行政部门</a:t>
                      </a:r>
                      <a:r>
                        <a:rPr lang="zh-CN" altLang="en-US" sz="1600" dirty="0" smtClean="0">
                          <a:solidFill>
                            <a:srgbClr val="FFC000"/>
                          </a:solidFill>
                        </a:rPr>
                        <a:t>或者其他有关行政部门</a:t>
                      </a:r>
                      <a:r>
                        <a:rPr lang="zh-CN" altLang="en-US" sz="1600" dirty="0" smtClean="0"/>
                        <a:t>予以撤销；有违法所得的，没收违法所得；对直接负责的主管人员和其他直接责任人员，依法给予</a:t>
                      </a:r>
                      <a:r>
                        <a:rPr lang="zh-CN" altLang="en-US" sz="1600" dirty="0" smtClean="0">
                          <a:solidFill>
                            <a:srgbClr val="FFC000"/>
                          </a:solidFill>
                        </a:rPr>
                        <a:t>处分</a:t>
                      </a:r>
                      <a:r>
                        <a:rPr lang="zh-CN" altLang="en-US" sz="1600" dirty="0" smtClean="0"/>
                        <a:t>。</a:t>
                      </a:r>
                    </a:p>
                    <a:p>
                      <a:r>
                        <a:rPr lang="zh-CN" altLang="en-US" sz="1600" dirty="0" smtClean="0"/>
                        <a:t>         第七十七条    在招收学生工作中徇私舞弊的，由教育行政部门</a:t>
                      </a:r>
                      <a:r>
                        <a:rPr lang="zh-CN" altLang="en-US" sz="1600" dirty="0" smtClean="0">
                          <a:solidFill>
                            <a:srgbClr val="FFC000"/>
                          </a:solidFill>
                        </a:rPr>
                        <a:t>或者其他有关行政部门</a:t>
                      </a:r>
                      <a:r>
                        <a:rPr lang="zh-CN" altLang="en-US" sz="1600" dirty="0" smtClean="0"/>
                        <a:t>责令退回招收的人员；对直接负责的主管人员和其他直接责任人员，依法给予</a:t>
                      </a:r>
                      <a:r>
                        <a:rPr lang="zh-CN" altLang="en-US" sz="1600" dirty="0" smtClean="0">
                          <a:solidFill>
                            <a:srgbClr val="FFC000"/>
                          </a:solidFill>
                        </a:rPr>
                        <a:t>处分</a:t>
                      </a:r>
                      <a:r>
                        <a:rPr lang="zh-CN" altLang="en-US" sz="1600" dirty="0" smtClean="0"/>
                        <a:t>；构成犯罪的，依法追究刑事责任。</a:t>
                      </a:r>
                    </a:p>
                    <a:p>
                      <a:r>
                        <a:rPr lang="zh-CN" altLang="en-US" sz="1600" dirty="0" smtClean="0"/>
                        <a:t>         第七十八条    学校及其他教育机构违反国家有关规定向受教育者收取费用的，由教育行政部门</a:t>
                      </a:r>
                      <a:r>
                        <a:rPr lang="zh-CN" altLang="en-US" sz="1600" dirty="0" smtClean="0">
                          <a:solidFill>
                            <a:srgbClr val="FFC000"/>
                          </a:solidFill>
                        </a:rPr>
                        <a:t>或者其他有关行政部门</a:t>
                      </a:r>
                      <a:r>
                        <a:rPr lang="zh-CN" altLang="en-US" sz="1600" dirty="0" smtClean="0"/>
                        <a:t>责令退还所收费用；对直接负责的主管人员和其他直接责任人员，依法给予</a:t>
                      </a:r>
                      <a:r>
                        <a:rPr lang="zh-CN" altLang="en-US" sz="1600" dirty="0" smtClean="0">
                          <a:solidFill>
                            <a:srgbClr val="FFC000"/>
                          </a:solidFill>
                        </a:rPr>
                        <a:t>处分</a:t>
                      </a:r>
                      <a:r>
                        <a:rPr lang="zh-CN" altLang="en-US" sz="1600" dirty="0" smtClean="0"/>
                        <a:t>。</a:t>
                      </a:r>
                      <a:endParaRPr lang="zh-CN" altLang="en-US" dirty="0"/>
                    </a:p>
                  </a:txBody>
                  <a:tcPr/>
                </a:tc>
              </a:tr>
            </a:tbl>
          </a:graphicData>
        </a:graphic>
      </p:graphicFrame>
      <p:sp>
        <p:nvSpPr>
          <p:cNvPr id="6" name="TextBox 5"/>
          <p:cNvSpPr txBox="1"/>
          <p:nvPr/>
        </p:nvSpPr>
        <p:spPr>
          <a:xfrm>
            <a:off x="539552" y="5373216"/>
            <a:ext cx="8208912" cy="1477328"/>
          </a:xfrm>
          <a:prstGeom prst="rect">
            <a:avLst/>
          </a:prstGeom>
          <a:noFill/>
        </p:spPr>
        <p:txBody>
          <a:bodyPr wrap="square" rtlCol="0">
            <a:spAutoFit/>
          </a:bodyPr>
          <a:lstStyle/>
          <a:p>
            <a:endParaRPr lang="en-US" altLang="zh-CN" dirty="0" smtClean="0"/>
          </a:p>
          <a:p>
            <a:r>
              <a:rPr lang="zh-CN" altLang="en-US" dirty="0" smtClean="0">
                <a:solidFill>
                  <a:srgbClr val="FFC000"/>
                </a:solidFill>
              </a:rPr>
              <a:t>学习</a:t>
            </a:r>
            <a:r>
              <a:rPr lang="zh-CN" altLang="en-US" dirty="0">
                <a:solidFill>
                  <a:srgbClr val="FFC000"/>
                </a:solidFill>
              </a:rPr>
              <a:t>解读：</a:t>
            </a:r>
          </a:p>
          <a:p>
            <a:r>
              <a:rPr lang="zh-CN" altLang="en-US" dirty="0"/>
              <a:t>        </a:t>
            </a:r>
            <a:r>
              <a:rPr lang="en-US" altLang="zh-CN" dirty="0"/>
              <a:t>——</a:t>
            </a:r>
            <a:r>
              <a:rPr lang="zh-CN" altLang="en-US" dirty="0"/>
              <a:t>将“行政处分”改为“处分”扩大</a:t>
            </a:r>
            <a:r>
              <a:rPr lang="zh-CN" altLang="en-US" dirty="0" smtClean="0"/>
              <a:t>了外延</a:t>
            </a:r>
            <a:r>
              <a:rPr lang="zh-CN" altLang="en-US" dirty="0"/>
              <a:t>，突破了行政处分的限制。</a:t>
            </a:r>
          </a:p>
          <a:p>
            <a:r>
              <a:rPr lang="en-US" altLang="zh-CN" dirty="0" smtClean="0"/>
              <a:t>        ——</a:t>
            </a:r>
            <a:r>
              <a:rPr lang="zh-CN" altLang="en-US" dirty="0"/>
              <a:t>将处罚主体由教育行政部门一家，改为教育行政部门或者其他有关行政部门，更加符合实际，有利于处罚的落实</a:t>
            </a:r>
            <a:r>
              <a:rPr lang="zh-CN" altLang="en-US" dirty="0" smtClean="0"/>
              <a:t>。</a:t>
            </a:r>
            <a:endParaRPr lang="zh-CN" altLang="en-US" dirty="0"/>
          </a:p>
        </p:txBody>
      </p:sp>
    </p:spTree>
    <p:extLst>
      <p:ext uri="{BB962C8B-B14F-4D97-AF65-F5344CB8AC3E}">
        <p14:creationId xmlns:p14="http://schemas.microsoft.com/office/powerpoint/2010/main" val="305543664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15616" y="1628800"/>
            <a:ext cx="6912768" cy="3970318"/>
          </a:xfrm>
          <a:prstGeom prst="rect">
            <a:avLst/>
          </a:prstGeom>
          <a:noFill/>
        </p:spPr>
        <p:txBody>
          <a:bodyPr wrap="square" rtlCol="0">
            <a:spAutoFit/>
          </a:bodyPr>
          <a:lstStyle/>
          <a:p>
            <a:pPr>
              <a:lnSpc>
                <a:spcPct val="150000"/>
              </a:lnSpc>
            </a:pPr>
            <a:r>
              <a:rPr lang="zh-CN" altLang="en-US" sz="2400" dirty="0" smtClean="0"/>
              <a:t>         </a:t>
            </a:r>
            <a:r>
              <a:rPr lang="zh-CN" altLang="en-US" sz="2400" b="1" smtClean="0"/>
              <a:t>根据全国人大常委会的</a:t>
            </a:r>
            <a:r>
              <a:rPr lang="zh-CN" altLang="en-US" sz="2400" b="1" dirty="0" smtClean="0"/>
              <a:t>决定，以上对</a:t>
            </a:r>
            <a:r>
              <a:rPr lang="en-US" altLang="zh-CN" sz="2400" b="1" dirty="0" smtClean="0"/>
              <a:t>《</a:t>
            </a:r>
            <a:r>
              <a:rPr lang="zh-CN" altLang="en-US" sz="2400" b="1" dirty="0" smtClean="0"/>
              <a:t>中华人民共和国教育法</a:t>
            </a:r>
            <a:r>
              <a:rPr lang="en-US" altLang="zh-CN" sz="2400" b="1" dirty="0" smtClean="0"/>
              <a:t>》</a:t>
            </a:r>
            <a:r>
              <a:rPr lang="zh-CN" altLang="en-US" sz="2400" b="1" dirty="0" smtClean="0"/>
              <a:t>的</a:t>
            </a:r>
            <a:r>
              <a:rPr lang="zh-CN" altLang="en-US" sz="2400" b="1" dirty="0"/>
              <a:t>十三</a:t>
            </a:r>
            <a:r>
              <a:rPr lang="zh-CN" altLang="en-US" sz="2400" b="1" dirty="0" smtClean="0"/>
              <a:t>项</a:t>
            </a:r>
            <a:r>
              <a:rPr lang="zh-CN" altLang="en-US" sz="2400" b="1" dirty="0"/>
              <a:t>修改自</a:t>
            </a:r>
            <a:r>
              <a:rPr lang="en-US" altLang="zh-CN" sz="2400" b="1" dirty="0">
                <a:latin typeface="+mn-ea"/>
              </a:rPr>
              <a:t>2016</a:t>
            </a:r>
            <a:r>
              <a:rPr lang="zh-CN" altLang="en-US" sz="2400" b="1" dirty="0"/>
              <a:t>年</a:t>
            </a:r>
            <a:r>
              <a:rPr lang="en-US" altLang="zh-CN" sz="2400" b="1" dirty="0">
                <a:latin typeface="+mn-ea"/>
              </a:rPr>
              <a:t>6</a:t>
            </a:r>
            <a:r>
              <a:rPr lang="zh-CN" altLang="en-US" sz="2400" b="1" dirty="0"/>
              <a:t>月</a:t>
            </a:r>
            <a:r>
              <a:rPr lang="en-US" altLang="zh-CN" sz="2400" b="1" dirty="0">
                <a:latin typeface="+mn-ea"/>
              </a:rPr>
              <a:t>1</a:t>
            </a:r>
            <a:r>
              <a:rPr lang="zh-CN" altLang="en-US" sz="2400" b="1" dirty="0"/>
              <a:t>日起</a:t>
            </a:r>
            <a:r>
              <a:rPr lang="zh-CN" altLang="en-US" sz="2400" b="1" dirty="0" smtClean="0"/>
              <a:t>施行。</a:t>
            </a:r>
            <a:endParaRPr lang="en-US" altLang="zh-CN" sz="2400" b="1" dirty="0" smtClean="0"/>
          </a:p>
          <a:p>
            <a:pPr>
              <a:lnSpc>
                <a:spcPct val="150000"/>
              </a:lnSpc>
            </a:pPr>
            <a:endParaRPr lang="en-US" altLang="zh-CN" sz="2400" b="1" dirty="0" smtClean="0"/>
          </a:p>
          <a:p>
            <a:pPr>
              <a:lnSpc>
                <a:spcPct val="150000"/>
              </a:lnSpc>
            </a:pPr>
            <a:r>
              <a:rPr lang="en-US" altLang="zh-CN" sz="2400" b="1" dirty="0">
                <a:latin typeface="+mn-ea"/>
              </a:rPr>
              <a:t> </a:t>
            </a:r>
            <a:r>
              <a:rPr lang="en-US" altLang="zh-CN" sz="2400" b="1" dirty="0" smtClean="0">
                <a:latin typeface="+mn-ea"/>
              </a:rPr>
              <a:t>    </a:t>
            </a:r>
            <a:r>
              <a:rPr lang="zh-CN" altLang="en-US" sz="2400" b="1" dirty="0" smtClean="0">
                <a:latin typeface="+mn-ea"/>
              </a:rPr>
              <a:t>对</a:t>
            </a:r>
            <a:r>
              <a:rPr lang="en-US" altLang="zh-CN" sz="2400" b="1" dirty="0" smtClean="0">
                <a:latin typeface="+mn-ea"/>
              </a:rPr>
              <a:t>《</a:t>
            </a:r>
            <a:r>
              <a:rPr lang="zh-CN" altLang="en-US" sz="2400" b="1" dirty="0" smtClean="0">
                <a:latin typeface="+mn-ea"/>
              </a:rPr>
              <a:t>中华人民共和国高等教育</a:t>
            </a:r>
            <a:r>
              <a:rPr lang="zh-CN" altLang="en-US" sz="2400" b="1" dirty="0">
                <a:latin typeface="+mn-ea"/>
              </a:rPr>
              <a:t>法</a:t>
            </a:r>
            <a:r>
              <a:rPr lang="en-US" altLang="zh-CN" sz="2400" b="1" dirty="0" smtClean="0">
                <a:latin typeface="+mn-ea"/>
              </a:rPr>
              <a:t>》</a:t>
            </a:r>
            <a:r>
              <a:rPr lang="zh-CN" altLang="en-US" sz="2400" b="1" dirty="0" smtClean="0">
                <a:latin typeface="+mn-ea"/>
              </a:rPr>
              <a:t>的修改共有七项 ，下面仍然通过表格对比形式进行学习和简要解读。</a:t>
            </a:r>
            <a:endParaRPr lang="zh-CN" altLang="en-US" sz="2400" b="1" dirty="0">
              <a:latin typeface="+mn-ea"/>
            </a:endParaRPr>
          </a:p>
        </p:txBody>
      </p:sp>
    </p:spTree>
    <p:extLst>
      <p:ext uri="{BB962C8B-B14F-4D97-AF65-F5344CB8AC3E}">
        <p14:creationId xmlns:p14="http://schemas.microsoft.com/office/powerpoint/2010/main" val="77996567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5536" y="260648"/>
            <a:ext cx="6192688" cy="461665"/>
          </a:xfrm>
          <a:prstGeom prst="rect">
            <a:avLst/>
          </a:prstGeom>
          <a:noFill/>
        </p:spPr>
        <p:txBody>
          <a:bodyPr wrap="square" rtlCol="0">
            <a:spAutoFit/>
          </a:bodyPr>
          <a:lstStyle/>
          <a:p>
            <a:r>
              <a:rPr lang="zh-CN" altLang="en-US" sz="2400" dirty="0" smtClean="0">
                <a:solidFill>
                  <a:srgbClr val="FFC000"/>
                </a:solidFill>
                <a:latin typeface="华文琥珀" panose="02010800040101010101" pitchFamily="2" charset="-122"/>
                <a:ea typeface="华文琥珀" panose="02010800040101010101" pitchFamily="2" charset="-122"/>
              </a:rPr>
              <a:t>对比学习和解读</a:t>
            </a:r>
            <a:r>
              <a:rPr lang="en-US" altLang="zh-CN" sz="2400" dirty="0" smtClean="0">
                <a:solidFill>
                  <a:srgbClr val="FFC000"/>
                </a:solidFill>
                <a:latin typeface="华文琥珀" panose="02010800040101010101" pitchFamily="2" charset="-122"/>
                <a:ea typeface="华文琥珀" panose="02010800040101010101" pitchFamily="2" charset="-122"/>
              </a:rPr>
              <a:t>《</a:t>
            </a:r>
            <a:r>
              <a:rPr lang="zh-CN" altLang="en-US" sz="2400" dirty="0" smtClean="0">
                <a:solidFill>
                  <a:srgbClr val="FFC000"/>
                </a:solidFill>
                <a:latin typeface="华文琥珀" panose="02010800040101010101" pitchFamily="2" charset="-122"/>
                <a:ea typeface="华文琥珀" panose="02010800040101010101" pitchFamily="2" charset="-122"/>
              </a:rPr>
              <a:t>高教法</a:t>
            </a:r>
            <a:r>
              <a:rPr lang="en-US" altLang="zh-CN" sz="2400" dirty="0" smtClean="0">
                <a:solidFill>
                  <a:srgbClr val="FFC000"/>
                </a:solidFill>
                <a:latin typeface="华文琥珀" panose="02010800040101010101" pitchFamily="2" charset="-122"/>
                <a:ea typeface="华文琥珀" panose="02010800040101010101" pitchFamily="2" charset="-122"/>
              </a:rPr>
              <a:t>》</a:t>
            </a:r>
            <a:endParaRPr lang="zh-CN" altLang="en-US" sz="2400" dirty="0">
              <a:solidFill>
                <a:srgbClr val="FFC000"/>
              </a:solidFill>
              <a:latin typeface="华文琥珀" panose="02010800040101010101" pitchFamily="2" charset="-122"/>
              <a:ea typeface="华文琥珀" panose="02010800040101010101" pitchFamily="2" charset="-122"/>
            </a:endParaRPr>
          </a:p>
        </p:txBody>
      </p:sp>
      <p:graphicFrame>
        <p:nvGraphicFramePr>
          <p:cNvPr id="3" name="表格 2"/>
          <p:cNvGraphicFramePr>
            <a:graphicFrameLocks noGrp="1"/>
          </p:cNvGraphicFramePr>
          <p:nvPr>
            <p:extLst>
              <p:ext uri="{D42A27DB-BD31-4B8C-83A1-F6EECF244321}">
                <p14:modId xmlns:p14="http://schemas.microsoft.com/office/powerpoint/2010/main" val="1528387615"/>
              </p:ext>
            </p:extLst>
          </p:nvPr>
        </p:nvGraphicFramePr>
        <p:xfrm>
          <a:off x="395536" y="723647"/>
          <a:ext cx="8465486" cy="3566160"/>
        </p:xfrm>
        <a:graphic>
          <a:graphicData uri="http://schemas.openxmlformats.org/drawingml/2006/table">
            <a:tbl>
              <a:tblPr firstRow="1" bandRow="1">
                <a:tableStyleId>{5C22544A-7EE6-4342-B048-85BDC9FD1C3A}</a:tableStyleId>
              </a:tblPr>
              <a:tblGrid>
                <a:gridCol w="4232743"/>
                <a:gridCol w="4232743"/>
              </a:tblGrid>
              <a:tr h="2877031">
                <a:tc>
                  <a:txBody>
                    <a:bodyPr/>
                    <a:lstStyle/>
                    <a:p>
                      <a:pPr>
                        <a:lnSpc>
                          <a:spcPct val="150000"/>
                        </a:lnSpc>
                      </a:pPr>
                      <a:r>
                        <a:rPr kumimoji="0" lang="zh-CN" altLang="en-US" sz="2000" b="1" kern="1200" dirty="0" smtClean="0">
                          <a:solidFill>
                            <a:schemeClr val="lt1"/>
                          </a:solidFill>
                          <a:effectLst/>
                          <a:latin typeface="+mn-lt"/>
                          <a:ea typeface="+mn-ea"/>
                          <a:cs typeface="+mn-cs"/>
                        </a:rPr>
                        <a:t>         </a:t>
                      </a:r>
                      <a:endParaRPr kumimoji="0" lang="en-US" altLang="zh-CN" sz="2000" b="1" kern="1200" dirty="0" smtClean="0">
                        <a:solidFill>
                          <a:schemeClr val="lt1"/>
                        </a:solidFill>
                        <a:effectLst/>
                        <a:latin typeface="+mn-lt"/>
                        <a:ea typeface="+mn-ea"/>
                        <a:cs typeface="+mn-cs"/>
                      </a:endParaRPr>
                    </a:p>
                    <a:p>
                      <a:pPr>
                        <a:lnSpc>
                          <a:spcPct val="150000"/>
                        </a:lnSpc>
                      </a:pPr>
                      <a:r>
                        <a:rPr kumimoji="0" lang="en-US" altLang="zh-CN" sz="2000" b="1" kern="1200" dirty="0" smtClean="0">
                          <a:solidFill>
                            <a:schemeClr val="lt1"/>
                          </a:solidFill>
                          <a:effectLst/>
                          <a:latin typeface="+mn-lt"/>
                          <a:ea typeface="+mn-ea"/>
                          <a:cs typeface="+mn-cs"/>
                        </a:rPr>
                        <a:t>         </a:t>
                      </a:r>
                      <a:r>
                        <a:rPr kumimoji="0" lang="zh-CN" altLang="en-US" sz="2000" b="1" kern="1200" dirty="0" smtClean="0">
                          <a:solidFill>
                            <a:schemeClr val="lt1"/>
                          </a:solidFill>
                          <a:effectLst/>
                          <a:latin typeface="+mn-lt"/>
                          <a:ea typeface="+mn-ea"/>
                          <a:cs typeface="+mn-cs"/>
                        </a:rPr>
                        <a:t>第四条  高等教育必须贯彻国家的教育方针，为社会主义现代化建设服务，与生产劳动相结合，使受教育者成为德、智、体等方面全面发展的社会主义建设者和接班人。</a:t>
                      </a:r>
                      <a:endParaRPr kumimoji="0" lang="en-US" altLang="zh-CN" sz="2000" b="1" kern="1200" dirty="0" smtClean="0">
                        <a:solidFill>
                          <a:schemeClr val="lt1"/>
                        </a:solidFill>
                        <a:effectLst/>
                        <a:latin typeface="+mn-lt"/>
                        <a:ea typeface="+mn-ea"/>
                        <a:cs typeface="+mn-cs"/>
                      </a:endParaRPr>
                    </a:p>
                    <a:p>
                      <a:pPr>
                        <a:lnSpc>
                          <a:spcPct val="150000"/>
                        </a:lnSpc>
                      </a:pPr>
                      <a:r>
                        <a:rPr kumimoji="0" lang="zh-CN" altLang="en-US" sz="2000" b="1" kern="1200" dirty="0" smtClean="0">
                          <a:solidFill>
                            <a:schemeClr val="lt1"/>
                          </a:solidFill>
                          <a:effectLst/>
                          <a:latin typeface="+mn-lt"/>
                          <a:ea typeface="+mn-ea"/>
                          <a:cs typeface="+mn-cs"/>
                        </a:rPr>
                        <a:t>         </a:t>
                      </a:r>
                      <a:endParaRPr kumimoji="0" lang="en-US" altLang="zh-CN" sz="2000" b="1" kern="1200" dirty="0" smtClean="0">
                        <a:solidFill>
                          <a:schemeClr val="lt1"/>
                        </a:solidFill>
                        <a:effectLst/>
                        <a:latin typeface="+mn-lt"/>
                        <a:ea typeface="+mn-ea"/>
                        <a:cs typeface="+mn-cs"/>
                      </a:endParaRPr>
                    </a:p>
                    <a:p>
                      <a:pPr>
                        <a:lnSpc>
                          <a:spcPct val="100000"/>
                        </a:lnSpc>
                      </a:pPr>
                      <a:r>
                        <a:rPr kumimoji="0" lang="en-US" altLang="zh-CN" sz="1800" b="1" kern="1200" dirty="0" smtClean="0">
                          <a:solidFill>
                            <a:schemeClr val="lt1"/>
                          </a:solidFill>
                          <a:effectLst/>
                          <a:latin typeface="+mn-lt"/>
                          <a:ea typeface="+mn-ea"/>
                          <a:cs typeface="+mn-cs"/>
                        </a:rPr>
                        <a:t>   </a:t>
                      </a:r>
                      <a:endParaRPr kumimoji="0" lang="zh-CN" altLang="en-US" sz="1600" b="1" i="1" kern="1200" dirty="0" smtClean="0">
                        <a:solidFill>
                          <a:schemeClr val="lt1"/>
                        </a:solidFill>
                        <a:effectLst/>
                        <a:latin typeface="+mn-lt"/>
                        <a:ea typeface="+mn-ea"/>
                        <a:cs typeface="+mn-cs"/>
                      </a:endParaRPr>
                    </a:p>
                  </a:txBody>
                  <a:tcPr/>
                </a:tc>
                <a:tc>
                  <a:txBody>
                    <a:bodyPr/>
                    <a:lstStyle/>
                    <a:p>
                      <a:pPr>
                        <a:lnSpc>
                          <a:spcPct val="150000"/>
                        </a:lnSpc>
                      </a:pPr>
                      <a:r>
                        <a:rPr lang="zh-CN" altLang="en-US" sz="2000" dirty="0" smtClean="0"/>
                        <a:t>         </a:t>
                      </a:r>
                      <a:endParaRPr lang="en-US" altLang="zh-CN" sz="2000" dirty="0" smtClean="0"/>
                    </a:p>
                    <a:p>
                      <a:pPr>
                        <a:lnSpc>
                          <a:spcPct val="150000"/>
                        </a:lnSpc>
                      </a:pPr>
                      <a:r>
                        <a:rPr lang="en-US" altLang="zh-CN" sz="2000" dirty="0" smtClean="0"/>
                        <a:t>         </a:t>
                      </a:r>
                      <a:r>
                        <a:rPr lang="zh-CN" altLang="en-US" sz="2000" dirty="0" smtClean="0"/>
                        <a:t>第四条  高等教育必须贯彻国家的教育方针，为社会主义现代化建设服务</a:t>
                      </a:r>
                      <a:r>
                        <a:rPr lang="zh-CN" altLang="en-US" sz="2000" dirty="0" smtClean="0">
                          <a:solidFill>
                            <a:srgbClr val="FFC000"/>
                          </a:solidFill>
                        </a:rPr>
                        <a:t>、为人民服务</a:t>
                      </a:r>
                      <a:r>
                        <a:rPr lang="zh-CN" altLang="en-US" sz="2000" dirty="0" smtClean="0"/>
                        <a:t>，与生产劳动</a:t>
                      </a:r>
                      <a:r>
                        <a:rPr lang="zh-CN" altLang="en-US" sz="2000" dirty="0" smtClean="0">
                          <a:solidFill>
                            <a:srgbClr val="FFC000"/>
                          </a:solidFill>
                        </a:rPr>
                        <a:t>和社会实践</a:t>
                      </a:r>
                      <a:r>
                        <a:rPr lang="zh-CN" altLang="en-US" sz="2000" dirty="0" smtClean="0"/>
                        <a:t>相结合，使受教育者成为德、智、体</a:t>
                      </a:r>
                      <a:r>
                        <a:rPr lang="zh-CN" altLang="en-US" sz="2000" dirty="0" smtClean="0">
                          <a:solidFill>
                            <a:srgbClr val="FFC000"/>
                          </a:solidFill>
                        </a:rPr>
                        <a:t>、美</a:t>
                      </a:r>
                      <a:r>
                        <a:rPr lang="zh-CN" altLang="en-US" sz="2000" dirty="0" smtClean="0"/>
                        <a:t>等方面全面发展的社会主义建设者和接班人。</a:t>
                      </a:r>
                      <a:endParaRPr lang="zh-CN" altLang="en-US" sz="2000" dirty="0" smtClean="0">
                        <a:solidFill>
                          <a:srgbClr val="FFC000"/>
                        </a:solidFill>
                      </a:endParaRPr>
                    </a:p>
                  </a:txBody>
                  <a:tcPr/>
                </a:tc>
              </a:tr>
            </a:tbl>
          </a:graphicData>
        </a:graphic>
      </p:graphicFrame>
      <p:sp>
        <p:nvSpPr>
          <p:cNvPr id="4" name="TextBox 3"/>
          <p:cNvSpPr txBox="1"/>
          <p:nvPr/>
        </p:nvSpPr>
        <p:spPr>
          <a:xfrm>
            <a:off x="390599" y="4365104"/>
            <a:ext cx="8496944" cy="1615827"/>
          </a:xfrm>
          <a:prstGeom prst="rect">
            <a:avLst/>
          </a:prstGeom>
          <a:noFill/>
        </p:spPr>
        <p:txBody>
          <a:bodyPr wrap="square" rtlCol="0">
            <a:spAutoFit/>
          </a:bodyPr>
          <a:lstStyle/>
          <a:p>
            <a:endParaRPr lang="en-US" altLang="zh-CN" b="1" dirty="0" smtClean="0">
              <a:solidFill>
                <a:srgbClr val="FFC000"/>
              </a:solidFill>
            </a:endParaRPr>
          </a:p>
          <a:p>
            <a:pPr>
              <a:lnSpc>
                <a:spcPct val="150000"/>
              </a:lnSpc>
            </a:pPr>
            <a:r>
              <a:rPr lang="zh-CN" altLang="en-US" b="1" dirty="0" smtClean="0">
                <a:solidFill>
                  <a:srgbClr val="FFC000"/>
                </a:solidFill>
              </a:rPr>
              <a:t>学习</a:t>
            </a:r>
            <a:r>
              <a:rPr lang="zh-CN" altLang="en-US" b="1" dirty="0">
                <a:solidFill>
                  <a:srgbClr val="FFC000"/>
                </a:solidFill>
              </a:rPr>
              <a:t>解读：</a:t>
            </a:r>
            <a:endParaRPr lang="en-US" altLang="zh-CN" b="1" dirty="0">
              <a:solidFill>
                <a:srgbClr val="FFC000"/>
              </a:solidFill>
            </a:endParaRPr>
          </a:p>
          <a:p>
            <a:pPr>
              <a:lnSpc>
                <a:spcPct val="150000"/>
              </a:lnSpc>
            </a:pPr>
            <a:r>
              <a:rPr lang="en-US" altLang="zh-CN" dirty="0"/>
              <a:t>        </a:t>
            </a:r>
            <a:r>
              <a:rPr lang="en-US" altLang="zh-CN" dirty="0" smtClean="0"/>
              <a:t>——</a:t>
            </a:r>
            <a:r>
              <a:rPr lang="zh-CN" altLang="en-US" dirty="0" smtClean="0"/>
              <a:t>同</a:t>
            </a:r>
            <a:r>
              <a:rPr lang="en-US" altLang="zh-CN" dirty="0" smtClean="0"/>
              <a:t>《</a:t>
            </a:r>
            <a:r>
              <a:rPr lang="zh-CN" altLang="en-US" dirty="0" smtClean="0"/>
              <a:t>教育法</a:t>
            </a:r>
            <a:r>
              <a:rPr lang="en-US" altLang="zh-CN" dirty="0" smtClean="0"/>
              <a:t>》</a:t>
            </a:r>
            <a:r>
              <a:rPr lang="zh-CN" altLang="en-US" dirty="0" smtClean="0"/>
              <a:t>修改解读。</a:t>
            </a:r>
            <a:r>
              <a:rPr lang="en-US" altLang="zh-CN" dirty="0" smtClean="0"/>
              <a:t>《</a:t>
            </a:r>
            <a:r>
              <a:rPr lang="zh-CN" altLang="en-US" dirty="0" smtClean="0"/>
              <a:t>教育法</a:t>
            </a:r>
            <a:r>
              <a:rPr lang="en-US" altLang="zh-CN" dirty="0" smtClean="0"/>
              <a:t>》</a:t>
            </a:r>
            <a:r>
              <a:rPr lang="zh-CN" altLang="en-US" dirty="0" smtClean="0"/>
              <a:t>是教育基本法，层级高于</a:t>
            </a:r>
            <a:r>
              <a:rPr lang="en-US" altLang="zh-CN" dirty="0" smtClean="0"/>
              <a:t>《</a:t>
            </a:r>
            <a:r>
              <a:rPr lang="zh-CN" altLang="en-US" dirty="0" smtClean="0"/>
              <a:t>高教法</a:t>
            </a:r>
            <a:r>
              <a:rPr lang="en-US" altLang="zh-CN" dirty="0" smtClean="0"/>
              <a:t>》</a:t>
            </a:r>
            <a:r>
              <a:rPr lang="zh-CN" altLang="en-US" dirty="0" smtClean="0"/>
              <a:t>等教育专门法。</a:t>
            </a:r>
            <a:endParaRPr lang="zh-CN" altLang="en-US" dirty="0"/>
          </a:p>
        </p:txBody>
      </p:sp>
    </p:spTree>
    <p:extLst>
      <p:ext uri="{BB962C8B-B14F-4D97-AF65-F5344CB8AC3E}">
        <p14:creationId xmlns:p14="http://schemas.microsoft.com/office/powerpoint/2010/main" val="203997666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5536" y="260648"/>
            <a:ext cx="6192688" cy="461665"/>
          </a:xfrm>
          <a:prstGeom prst="rect">
            <a:avLst/>
          </a:prstGeom>
          <a:noFill/>
        </p:spPr>
        <p:txBody>
          <a:bodyPr wrap="square" rtlCol="0">
            <a:spAutoFit/>
          </a:bodyPr>
          <a:lstStyle/>
          <a:p>
            <a:r>
              <a:rPr lang="zh-CN" altLang="en-US" sz="2400" dirty="0" smtClean="0">
                <a:solidFill>
                  <a:srgbClr val="FFC000"/>
                </a:solidFill>
                <a:latin typeface="华文琥珀" panose="02010800040101010101" pitchFamily="2" charset="-122"/>
                <a:ea typeface="华文琥珀" panose="02010800040101010101" pitchFamily="2" charset="-122"/>
              </a:rPr>
              <a:t>对比学习和解读</a:t>
            </a:r>
            <a:endParaRPr lang="zh-CN" altLang="en-US" sz="2400" dirty="0">
              <a:solidFill>
                <a:srgbClr val="FFC000"/>
              </a:solidFill>
              <a:latin typeface="华文琥珀" panose="02010800040101010101" pitchFamily="2" charset="-122"/>
              <a:ea typeface="华文琥珀" panose="02010800040101010101" pitchFamily="2" charset="-122"/>
            </a:endParaRPr>
          </a:p>
        </p:txBody>
      </p:sp>
      <p:graphicFrame>
        <p:nvGraphicFramePr>
          <p:cNvPr id="3" name="表格 2"/>
          <p:cNvGraphicFramePr>
            <a:graphicFrameLocks noGrp="1"/>
          </p:cNvGraphicFramePr>
          <p:nvPr>
            <p:extLst>
              <p:ext uri="{D42A27DB-BD31-4B8C-83A1-F6EECF244321}">
                <p14:modId xmlns:p14="http://schemas.microsoft.com/office/powerpoint/2010/main" val="2999843040"/>
              </p:ext>
            </p:extLst>
          </p:nvPr>
        </p:nvGraphicFramePr>
        <p:xfrm>
          <a:off x="395536" y="723647"/>
          <a:ext cx="8465486" cy="3497441"/>
        </p:xfrm>
        <a:graphic>
          <a:graphicData uri="http://schemas.openxmlformats.org/drawingml/2006/table">
            <a:tbl>
              <a:tblPr firstRow="1" bandRow="1">
                <a:tableStyleId>{5C22544A-7EE6-4342-B048-85BDC9FD1C3A}</a:tableStyleId>
              </a:tblPr>
              <a:tblGrid>
                <a:gridCol w="4232743"/>
                <a:gridCol w="4232743"/>
              </a:tblGrid>
              <a:tr h="3497441">
                <a:tc>
                  <a:txBody>
                    <a:bodyPr/>
                    <a:lstStyle/>
                    <a:p>
                      <a:pPr>
                        <a:lnSpc>
                          <a:spcPct val="150000"/>
                        </a:lnSpc>
                      </a:pPr>
                      <a:r>
                        <a:rPr kumimoji="0" lang="zh-CN" altLang="en-US" sz="2000" b="1" kern="1200" dirty="0" smtClean="0">
                          <a:solidFill>
                            <a:schemeClr val="lt1"/>
                          </a:solidFill>
                          <a:effectLst/>
                          <a:latin typeface="+mn-lt"/>
                          <a:ea typeface="+mn-ea"/>
                          <a:cs typeface="+mn-cs"/>
                        </a:rPr>
                        <a:t>         </a:t>
                      </a:r>
                      <a:endParaRPr kumimoji="0" lang="en-US" altLang="zh-CN" sz="2000" b="1" kern="1200" dirty="0" smtClean="0">
                        <a:solidFill>
                          <a:schemeClr val="lt1"/>
                        </a:solidFill>
                        <a:effectLst/>
                        <a:latin typeface="+mn-lt"/>
                        <a:ea typeface="+mn-ea"/>
                        <a:cs typeface="+mn-cs"/>
                      </a:endParaRPr>
                    </a:p>
                    <a:p>
                      <a:pPr>
                        <a:lnSpc>
                          <a:spcPct val="150000"/>
                        </a:lnSpc>
                      </a:pPr>
                      <a:r>
                        <a:rPr kumimoji="0" lang="zh-CN" altLang="en-US" sz="2000" b="1" kern="1200" dirty="0" smtClean="0">
                          <a:solidFill>
                            <a:schemeClr val="lt1"/>
                          </a:solidFill>
                          <a:effectLst/>
                          <a:latin typeface="+mn-lt"/>
                          <a:ea typeface="+mn-ea"/>
                          <a:cs typeface="+mn-cs"/>
                        </a:rPr>
                        <a:t>         第五条  高等教育的任务是培养具有创新精神和实践能力的高级专门人才，发展科学技术文化，促进社会主义现代化建设。         </a:t>
                      </a:r>
                      <a:endParaRPr kumimoji="0" lang="en-US" altLang="zh-CN" sz="2000" b="1" kern="1200" dirty="0" smtClean="0">
                        <a:solidFill>
                          <a:schemeClr val="lt1"/>
                        </a:solidFill>
                        <a:effectLst/>
                        <a:latin typeface="+mn-lt"/>
                        <a:ea typeface="+mn-ea"/>
                        <a:cs typeface="+mn-cs"/>
                      </a:endParaRPr>
                    </a:p>
                    <a:p>
                      <a:pPr>
                        <a:lnSpc>
                          <a:spcPct val="100000"/>
                        </a:lnSpc>
                      </a:pPr>
                      <a:r>
                        <a:rPr kumimoji="0" lang="en-US" altLang="zh-CN" sz="1800" b="1" kern="1200" dirty="0" smtClean="0">
                          <a:solidFill>
                            <a:schemeClr val="lt1"/>
                          </a:solidFill>
                          <a:effectLst/>
                          <a:latin typeface="+mn-lt"/>
                          <a:ea typeface="+mn-ea"/>
                          <a:cs typeface="+mn-cs"/>
                        </a:rPr>
                        <a:t>   </a:t>
                      </a:r>
                      <a:endParaRPr kumimoji="0" lang="zh-CN" altLang="en-US" sz="1600" b="1" i="1" kern="1200" dirty="0" smtClean="0">
                        <a:solidFill>
                          <a:schemeClr val="lt1"/>
                        </a:solidFill>
                        <a:effectLst/>
                        <a:latin typeface="+mn-lt"/>
                        <a:ea typeface="+mn-ea"/>
                        <a:cs typeface="+mn-cs"/>
                      </a:endParaRPr>
                    </a:p>
                  </a:txBody>
                  <a:tcPr/>
                </a:tc>
                <a:tc>
                  <a:txBody>
                    <a:bodyPr/>
                    <a:lstStyle/>
                    <a:p>
                      <a:pPr>
                        <a:lnSpc>
                          <a:spcPct val="150000"/>
                        </a:lnSpc>
                      </a:pPr>
                      <a:r>
                        <a:rPr lang="zh-CN" altLang="en-US" sz="2000" dirty="0" smtClean="0"/>
                        <a:t>         </a:t>
                      </a:r>
                      <a:endParaRPr lang="en-US" altLang="zh-CN" sz="2000" dirty="0" smtClean="0"/>
                    </a:p>
                    <a:p>
                      <a:pPr>
                        <a:lnSpc>
                          <a:spcPct val="150000"/>
                        </a:lnSpc>
                      </a:pPr>
                      <a:r>
                        <a:rPr lang="zh-CN" altLang="en-US" sz="2000" dirty="0" smtClean="0"/>
                        <a:t>         第五条  高等教育的任务是培养具有</a:t>
                      </a:r>
                      <a:r>
                        <a:rPr lang="zh-CN" altLang="en-US" sz="2000" dirty="0" smtClean="0">
                          <a:solidFill>
                            <a:srgbClr val="FFC000"/>
                          </a:solidFill>
                        </a:rPr>
                        <a:t>社会责任感、</a:t>
                      </a:r>
                      <a:r>
                        <a:rPr lang="zh-CN" altLang="en-US" sz="2000" dirty="0" smtClean="0"/>
                        <a:t>创新精神和实践能力的高级专门人才，发展科学技术文化，促进社会主义现代化建设。</a:t>
                      </a:r>
                      <a:endParaRPr lang="zh-CN" altLang="en-US" sz="2000" dirty="0" smtClean="0">
                        <a:solidFill>
                          <a:srgbClr val="FFC000"/>
                        </a:solidFill>
                      </a:endParaRPr>
                    </a:p>
                  </a:txBody>
                  <a:tcPr/>
                </a:tc>
              </a:tr>
            </a:tbl>
          </a:graphicData>
        </a:graphic>
      </p:graphicFrame>
      <p:sp>
        <p:nvSpPr>
          <p:cNvPr id="4" name="TextBox 3"/>
          <p:cNvSpPr txBox="1"/>
          <p:nvPr/>
        </p:nvSpPr>
        <p:spPr>
          <a:xfrm>
            <a:off x="390599" y="4365104"/>
            <a:ext cx="8496944" cy="923330"/>
          </a:xfrm>
          <a:prstGeom prst="rect">
            <a:avLst/>
          </a:prstGeom>
          <a:noFill/>
        </p:spPr>
        <p:txBody>
          <a:bodyPr wrap="square" rtlCol="0">
            <a:spAutoFit/>
          </a:bodyPr>
          <a:lstStyle/>
          <a:p>
            <a:endParaRPr lang="en-US" altLang="zh-CN" b="1" dirty="0" smtClean="0">
              <a:solidFill>
                <a:srgbClr val="FFC000"/>
              </a:solidFill>
            </a:endParaRPr>
          </a:p>
          <a:p>
            <a:r>
              <a:rPr lang="zh-CN" altLang="en-US" b="1" dirty="0" smtClean="0">
                <a:solidFill>
                  <a:srgbClr val="FFC000"/>
                </a:solidFill>
              </a:rPr>
              <a:t>学习</a:t>
            </a:r>
            <a:r>
              <a:rPr lang="zh-CN" altLang="en-US" b="1" dirty="0">
                <a:solidFill>
                  <a:srgbClr val="FFC000"/>
                </a:solidFill>
              </a:rPr>
              <a:t>解读：</a:t>
            </a:r>
            <a:endParaRPr lang="en-US" altLang="zh-CN" b="1" dirty="0">
              <a:solidFill>
                <a:srgbClr val="FFC000"/>
              </a:solidFill>
            </a:endParaRPr>
          </a:p>
          <a:p>
            <a:r>
              <a:rPr lang="en-US" altLang="zh-CN" dirty="0"/>
              <a:t>        </a:t>
            </a:r>
            <a:r>
              <a:rPr lang="en-US" altLang="zh-CN" dirty="0" smtClean="0"/>
              <a:t>——</a:t>
            </a:r>
            <a:r>
              <a:rPr lang="zh-CN" altLang="en-US" dirty="0" smtClean="0"/>
              <a:t>同</a:t>
            </a:r>
            <a:r>
              <a:rPr lang="en-US" altLang="zh-CN" dirty="0" smtClean="0"/>
              <a:t>《</a:t>
            </a:r>
            <a:r>
              <a:rPr lang="zh-CN" altLang="en-US" dirty="0" smtClean="0"/>
              <a:t>教育法</a:t>
            </a:r>
            <a:r>
              <a:rPr lang="en-US" altLang="zh-CN" dirty="0" smtClean="0"/>
              <a:t>》</a:t>
            </a:r>
            <a:r>
              <a:rPr lang="zh-CN" altLang="en-US" dirty="0" smtClean="0"/>
              <a:t>修改解读。</a:t>
            </a:r>
            <a:endParaRPr lang="zh-CN" altLang="en-US" dirty="0"/>
          </a:p>
        </p:txBody>
      </p:sp>
    </p:spTree>
    <p:extLst>
      <p:ext uri="{BB962C8B-B14F-4D97-AF65-F5344CB8AC3E}">
        <p14:creationId xmlns:p14="http://schemas.microsoft.com/office/powerpoint/2010/main" val="217413599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5536" y="260648"/>
            <a:ext cx="6192688" cy="461665"/>
          </a:xfrm>
          <a:prstGeom prst="rect">
            <a:avLst/>
          </a:prstGeom>
          <a:noFill/>
        </p:spPr>
        <p:txBody>
          <a:bodyPr wrap="square" rtlCol="0">
            <a:spAutoFit/>
          </a:bodyPr>
          <a:lstStyle/>
          <a:p>
            <a:r>
              <a:rPr lang="zh-CN" altLang="en-US" sz="2400" dirty="0" smtClean="0">
                <a:solidFill>
                  <a:srgbClr val="FFC000"/>
                </a:solidFill>
                <a:latin typeface="华文琥珀" panose="02010800040101010101" pitchFamily="2" charset="-122"/>
                <a:ea typeface="华文琥珀" panose="02010800040101010101" pitchFamily="2" charset="-122"/>
              </a:rPr>
              <a:t>对比学习和解读</a:t>
            </a:r>
            <a:endParaRPr lang="zh-CN" altLang="en-US" sz="2400" dirty="0">
              <a:solidFill>
                <a:srgbClr val="FFC000"/>
              </a:solidFill>
              <a:latin typeface="华文琥珀" panose="02010800040101010101" pitchFamily="2" charset="-122"/>
              <a:ea typeface="华文琥珀" panose="02010800040101010101" pitchFamily="2" charset="-122"/>
            </a:endParaRPr>
          </a:p>
        </p:txBody>
      </p:sp>
      <p:graphicFrame>
        <p:nvGraphicFramePr>
          <p:cNvPr id="3" name="表格 2"/>
          <p:cNvGraphicFramePr>
            <a:graphicFrameLocks noGrp="1"/>
          </p:cNvGraphicFramePr>
          <p:nvPr>
            <p:extLst>
              <p:ext uri="{D42A27DB-BD31-4B8C-83A1-F6EECF244321}">
                <p14:modId xmlns:p14="http://schemas.microsoft.com/office/powerpoint/2010/main" val="16093708"/>
              </p:ext>
            </p:extLst>
          </p:nvPr>
        </p:nvGraphicFramePr>
        <p:xfrm>
          <a:off x="395536" y="723647"/>
          <a:ext cx="8465486" cy="3497441"/>
        </p:xfrm>
        <a:graphic>
          <a:graphicData uri="http://schemas.openxmlformats.org/drawingml/2006/table">
            <a:tbl>
              <a:tblPr firstRow="1" bandRow="1">
                <a:tableStyleId>{5C22544A-7EE6-4342-B048-85BDC9FD1C3A}</a:tableStyleId>
              </a:tblPr>
              <a:tblGrid>
                <a:gridCol w="4232743"/>
                <a:gridCol w="4232743"/>
              </a:tblGrid>
              <a:tr h="3497441">
                <a:tc>
                  <a:txBody>
                    <a:bodyPr/>
                    <a:lstStyle/>
                    <a:p>
                      <a:pPr>
                        <a:lnSpc>
                          <a:spcPct val="150000"/>
                        </a:lnSpc>
                      </a:pPr>
                      <a:r>
                        <a:rPr kumimoji="0" lang="zh-CN" altLang="en-US" sz="2000" b="1" kern="1200" dirty="0" smtClean="0">
                          <a:solidFill>
                            <a:schemeClr val="lt1"/>
                          </a:solidFill>
                          <a:effectLst/>
                          <a:latin typeface="+mn-lt"/>
                          <a:ea typeface="+mn-ea"/>
                          <a:cs typeface="+mn-cs"/>
                        </a:rPr>
                        <a:t>         </a:t>
                      </a:r>
                      <a:endParaRPr kumimoji="0" lang="en-US" altLang="zh-CN" sz="2000" b="1" kern="1200" dirty="0" smtClean="0">
                        <a:solidFill>
                          <a:schemeClr val="lt1"/>
                        </a:solidFill>
                        <a:effectLst/>
                        <a:latin typeface="+mn-lt"/>
                        <a:ea typeface="+mn-ea"/>
                        <a:cs typeface="+mn-cs"/>
                      </a:endParaRPr>
                    </a:p>
                    <a:p>
                      <a:pPr>
                        <a:lnSpc>
                          <a:spcPct val="150000"/>
                        </a:lnSpc>
                      </a:pPr>
                      <a:r>
                        <a:rPr kumimoji="0" lang="zh-CN" altLang="en-US" sz="2000" b="1" kern="1200" dirty="0" smtClean="0">
                          <a:solidFill>
                            <a:schemeClr val="lt1"/>
                          </a:solidFill>
                          <a:effectLst/>
                          <a:latin typeface="+mn-lt"/>
                          <a:ea typeface="+mn-ea"/>
                          <a:cs typeface="+mn-cs"/>
                        </a:rPr>
                        <a:t>         第二十四条   设立高等学校，应当符合国家高等教育发展规划  ，符合国家利益和社会公共利益</a:t>
                      </a:r>
                      <a:r>
                        <a:rPr kumimoji="0" lang="zh-CN" altLang="en-US" sz="2000" b="1" i="1" kern="1200" dirty="0" smtClean="0">
                          <a:solidFill>
                            <a:schemeClr val="lt1"/>
                          </a:solidFill>
                          <a:effectLst/>
                          <a:latin typeface="+mn-lt"/>
                          <a:ea typeface="+mn-ea"/>
                          <a:cs typeface="+mn-cs"/>
                        </a:rPr>
                        <a:t>，</a:t>
                      </a:r>
                      <a:r>
                        <a:rPr kumimoji="0" lang="zh-CN" altLang="en-US" sz="2000" b="1" i="1" u="sng" kern="1200" dirty="0" smtClean="0">
                          <a:solidFill>
                            <a:schemeClr val="lt1"/>
                          </a:solidFill>
                          <a:effectLst/>
                          <a:latin typeface="+mn-lt"/>
                          <a:ea typeface="+mn-ea"/>
                          <a:cs typeface="+mn-cs"/>
                        </a:rPr>
                        <a:t>不得以营利为目的</a:t>
                      </a:r>
                      <a:r>
                        <a:rPr kumimoji="0" lang="zh-CN" altLang="en-US" sz="2000" b="1" u="sng" kern="1200" dirty="0" smtClean="0">
                          <a:solidFill>
                            <a:schemeClr val="lt1"/>
                          </a:solidFill>
                          <a:effectLst/>
                          <a:latin typeface="+mn-lt"/>
                          <a:ea typeface="+mn-ea"/>
                          <a:cs typeface="+mn-cs"/>
                        </a:rPr>
                        <a:t>。</a:t>
                      </a:r>
                      <a:r>
                        <a:rPr kumimoji="0" lang="zh-CN" altLang="en-US" sz="2000" b="1" kern="1200" dirty="0" smtClean="0">
                          <a:solidFill>
                            <a:schemeClr val="lt1"/>
                          </a:solidFill>
                          <a:effectLst/>
                          <a:latin typeface="+mn-lt"/>
                          <a:ea typeface="+mn-ea"/>
                          <a:cs typeface="+mn-cs"/>
                        </a:rPr>
                        <a:t>         </a:t>
                      </a:r>
                      <a:endParaRPr kumimoji="0" lang="en-US" altLang="zh-CN" sz="2000" b="1" kern="1200" dirty="0" smtClean="0">
                        <a:solidFill>
                          <a:schemeClr val="lt1"/>
                        </a:solidFill>
                        <a:effectLst/>
                        <a:latin typeface="+mn-lt"/>
                        <a:ea typeface="+mn-ea"/>
                        <a:cs typeface="+mn-cs"/>
                      </a:endParaRPr>
                    </a:p>
                    <a:p>
                      <a:pPr>
                        <a:lnSpc>
                          <a:spcPct val="100000"/>
                        </a:lnSpc>
                      </a:pPr>
                      <a:r>
                        <a:rPr kumimoji="0" lang="en-US" altLang="zh-CN" sz="1800" b="1" kern="1200" dirty="0" smtClean="0">
                          <a:solidFill>
                            <a:schemeClr val="lt1"/>
                          </a:solidFill>
                          <a:effectLst/>
                          <a:latin typeface="+mn-lt"/>
                          <a:ea typeface="+mn-ea"/>
                          <a:cs typeface="+mn-cs"/>
                        </a:rPr>
                        <a:t>   </a:t>
                      </a:r>
                      <a:endParaRPr kumimoji="0" lang="zh-CN" altLang="en-US" sz="1600" b="1" i="1" kern="1200" dirty="0" smtClean="0">
                        <a:solidFill>
                          <a:schemeClr val="lt1"/>
                        </a:solidFill>
                        <a:effectLst/>
                        <a:latin typeface="+mn-lt"/>
                        <a:ea typeface="+mn-ea"/>
                        <a:cs typeface="+mn-cs"/>
                      </a:endParaRPr>
                    </a:p>
                  </a:txBody>
                  <a:tcPr/>
                </a:tc>
                <a:tc>
                  <a:txBody>
                    <a:bodyPr/>
                    <a:lstStyle/>
                    <a:p>
                      <a:pPr>
                        <a:lnSpc>
                          <a:spcPct val="150000"/>
                        </a:lnSpc>
                      </a:pPr>
                      <a:r>
                        <a:rPr lang="zh-CN" altLang="en-US" sz="2000" dirty="0" smtClean="0"/>
                        <a:t>         </a:t>
                      </a:r>
                      <a:endParaRPr lang="en-US" altLang="zh-CN" sz="2000" dirty="0" smtClean="0"/>
                    </a:p>
                    <a:p>
                      <a:pPr>
                        <a:lnSpc>
                          <a:spcPct val="150000"/>
                        </a:lnSpc>
                      </a:pPr>
                      <a:r>
                        <a:rPr lang="zh-CN" altLang="en-US" sz="2000" dirty="0" smtClean="0"/>
                        <a:t>         第二十四条  设立高等学校，应当符合国家高等教育发展规划  ，符合国家利益和社会公共利益。</a:t>
                      </a:r>
                      <a:endParaRPr lang="zh-CN" altLang="en-US" sz="2000" dirty="0" smtClean="0">
                        <a:solidFill>
                          <a:srgbClr val="FFC000"/>
                        </a:solidFill>
                      </a:endParaRPr>
                    </a:p>
                  </a:txBody>
                  <a:tcPr/>
                </a:tc>
              </a:tr>
            </a:tbl>
          </a:graphicData>
        </a:graphic>
      </p:graphicFrame>
      <p:sp>
        <p:nvSpPr>
          <p:cNvPr id="4" name="TextBox 3"/>
          <p:cNvSpPr txBox="1"/>
          <p:nvPr/>
        </p:nvSpPr>
        <p:spPr>
          <a:xfrm>
            <a:off x="390599" y="4365104"/>
            <a:ext cx="8496944" cy="2169825"/>
          </a:xfrm>
          <a:prstGeom prst="rect">
            <a:avLst/>
          </a:prstGeom>
          <a:noFill/>
        </p:spPr>
        <p:txBody>
          <a:bodyPr wrap="square" rtlCol="0">
            <a:spAutoFit/>
          </a:bodyPr>
          <a:lstStyle/>
          <a:p>
            <a:pPr>
              <a:lnSpc>
                <a:spcPct val="150000"/>
              </a:lnSpc>
            </a:pPr>
            <a:r>
              <a:rPr lang="zh-CN" altLang="en-US" b="1" dirty="0" smtClean="0">
                <a:solidFill>
                  <a:srgbClr val="FFC000"/>
                </a:solidFill>
              </a:rPr>
              <a:t>学习</a:t>
            </a:r>
            <a:r>
              <a:rPr lang="zh-CN" altLang="en-US" b="1" dirty="0">
                <a:solidFill>
                  <a:srgbClr val="FFC000"/>
                </a:solidFill>
              </a:rPr>
              <a:t>解读：</a:t>
            </a:r>
            <a:endParaRPr lang="en-US" altLang="zh-CN" b="1" dirty="0">
              <a:solidFill>
                <a:srgbClr val="FFC000"/>
              </a:solidFill>
            </a:endParaRPr>
          </a:p>
          <a:p>
            <a:pPr>
              <a:lnSpc>
                <a:spcPct val="150000"/>
              </a:lnSpc>
            </a:pPr>
            <a:r>
              <a:rPr lang="en-US" altLang="zh-CN" dirty="0"/>
              <a:t>        </a:t>
            </a:r>
            <a:r>
              <a:rPr lang="en-US" altLang="zh-CN" dirty="0" smtClean="0"/>
              <a:t>——</a:t>
            </a:r>
            <a:r>
              <a:rPr lang="zh-CN" altLang="en-US" dirty="0" smtClean="0"/>
              <a:t>依据新修改的</a:t>
            </a:r>
            <a:r>
              <a:rPr lang="en-US" altLang="zh-CN" dirty="0" smtClean="0"/>
              <a:t>《</a:t>
            </a:r>
            <a:r>
              <a:rPr lang="zh-CN" altLang="en-US" dirty="0" smtClean="0"/>
              <a:t>教育法</a:t>
            </a:r>
            <a:r>
              <a:rPr lang="en-US" altLang="zh-CN" dirty="0" smtClean="0"/>
              <a:t>》</a:t>
            </a:r>
            <a:r>
              <a:rPr lang="zh-CN" altLang="en-US" dirty="0" smtClean="0"/>
              <a:t>做出的重大</a:t>
            </a:r>
            <a:r>
              <a:rPr lang="zh-CN" altLang="en-US" dirty="0"/>
              <a:t>制度修改</a:t>
            </a:r>
            <a:r>
              <a:rPr lang="zh-CN" altLang="en-US" dirty="0" smtClean="0"/>
              <a:t>，删除了</a:t>
            </a:r>
            <a:r>
              <a:rPr lang="zh-CN" altLang="en-US" dirty="0"/>
              <a:t>高等学校“不得以营利为目的”规定。</a:t>
            </a:r>
          </a:p>
          <a:p>
            <a:pPr>
              <a:lnSpc>
                <a:spcPct val="150000"/>
              </a:lnSpc>
            </a:pPr>
            <a:r>
              <a:rPr lang="en-US" altLang="zh-CN" dirty="0" smtClean="0"/>
              <a:t>        ——</a:t>
            </a:r>
            <a:r>
              <a:rPr lang="zh-CN" altLang="en-US" dirty="0"/>
              <a:t>为营利性高等教育发展提供了法律保障，有利于高等教育发展的多样性，有利于吸引更多社会资金进入高等教育。</a:t>
            </a:r>
          </a:p>
        </p:txBody>
      </p:sp>
    </p:spTree>
    <p:extLst>
      <p:ext uri="{BB962C8B-B14F-4D97-AF65-F5344CB8AC3E}">
        <p14:creationId xmlns:p14="http://schemas.microsoft.com/office/powerpoint/2010/main" val="242642338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5536" y="260648"/>
            <a:ext cx="6192688" cy="461665"/>
          </a:xfrm>
          <a:prstGeom prst="rect">
            <a:avLst/>
          </a:prstGeom>
          <a:noFill/>
        </p:spPr>
        <p:txBody>
          <a:bodyPr wrap="square" rtlCol="0">
            <a:spAutoFit/>
          </a:bodyPr>
          <a:lstStyle/>
          <a:p>
            <a:r>
              <a:rPr lang="zh-CN" altLang="en-US" sz="2400" dirty="0" smtClean="0">
                <a:solidFill>
                  <a:srgbClr val="FFC000"/>
                </a:solidFill>
                <a:latin typeface="华文琥珀" panose="02010800040101010101" pitchFamily="2" charset="-122"/>
                <a:ea typeface="华文琥珀" panose="02010800040101010101" pitchFamily="2" charset="-122"/>
              </a:rPr>
              <a:t>对比学习和解读</a:t>
            </a:r>
            <a:endParaRPr lang="zh-CN" altLang="en-US" sz="2400" dirty="0">
              <a:solidFill>
                <a:srgbClr val="FFC000"/>
              </a:solidFill>
              <a:latin typeface="华文琥珀" panose="02010800040101010101" pitchFamily="2" charset="-122"/>
              <a:ea typeface="华文琥珀" panose="02010800040101010101" pitchFamily="2" charset="-122"/>
            </a:endParaRPr>
          </a:p>
        </p:txBody>
      </p:sp>
      <p:graphicFrame>
        <p:nvGraphicFramePr>
          <p:cNvPr id="3" name="表格 2"/>
          <p:cNvGraphicFramePr>
            <a:graphicFrameLocks noGrp="1"/>
          </p:cNvGraphicFramePr>
          <p:nvPr>
            <p:extLst>
              <p:ext uri="{D42A27DB-BD31-4B8C-83A1-F6EECF244321}">
                <p14:modId xmlns:p14="http://schemas.microsoft.com/office/powerpoint/2010/main" val="1275443645"/>
              </p:ext>
            </p:extLst>
          </p:nvPr>
        </p:nvGraphicFramePr>
        <p:xfrm>
          <a:off x="395536" y="723647"/>
          <a:ext cx="8465486" cy="4003040"/>
        </p:xfrm>
        <a:graphic>
          <a:graphicData uri="http://schemas.openxmlformats.org/drawingml/2006/table">
            <a:tbl>
              <a:tblPr firstRow="1" bandRow="1">
                <a:tableStyleId>{5C22544A-7EE6-4342-B048-85BDC9FD1C3A}</a:tableStyleId>
              </a:tblPr>
              <a:tblGrid>
                <a:gridCol w="4232743"/>
                <a:gridCol w="4232743"/>
              </a:tblGrid>
              <a:tr h="4001497">
                <a:tc>
                  <a:txBody>
                    <a:bodyPr/>
                    <a:lstStyle/>
                    <a:p>
                      <a:pPr>
                        <a:lnSpc>
                          <a:spcPts val="2200"/>
                        </a:lnSpc>
                      </a:pPr>
                      <a:r>
                        <a:rPr kumimoji="0" lang="zh-CN" altLang="en-US" sz="2000" b="1" kern="1200" dirty="0" smtClean="0">
                          <a:solidFill>
                            <a:schemeClr val="lt1"/>
                          </a:solidFill>
                          <a:effectLst/>
                          <a:latin typeface="+mn-lt"/>
                          <a:ea typeface="+mn-ea"/>
                          <a:cs typeface="+mn-cs"/>
                        </a:rPr>
                        <a:t>    </a:t>
                      </a:r>
                      <a:r>
                        <a:rPr kumimoji="0" lang="zh-CN" altLang="en-US" sz="1400" b="1" kern="1200" dirty="0" smtClean="0">
                          <a:solidFill>
                            <a:schemeClr val="lt1"/>
                          </a:solidFill>
                          <a:effectLst/>
                          <a:latin typeface="+mn-lt"/>
                          <a:ea typeface="+mn-ea"/>
                          <a:cs typeface="+mn-cs"/>
                        </a:rPr>
                        <a:t>第二十九条  设立高等学校由国务院教育行政部门审批，其中设立实施专科教育的高等学校，经国务院授权，也可以由省、自治区、直辖市人民政府审批；设立其他高等教育机构，由国务院授权的有关部门或者省、自治区、直辖市人民政府审批。对不符合规定条件审批设立的高等学校和其他高等教育机构，国务院教育行政部门有权予以撤销。</a:t>
                      </a:r>
                    </a:p>
                    <a:p>
                      <a:pPr>
                        <a:lnSpc>
                          <a:spcPts val="2200"/>
                        </a:lnSpc>
                      </a:pPr>
                      <a:r>
                        <a:rPr kumimoji="0" lang="zh-CN" altLang="en-US" sz="1400" b="1" kern="1200" dirty="0" smtClean="0">
                          <a:solidFill>
                            <a:schemeClr val="lt1"/>
                          </a:solidFill>
                          <a:effectLst/>
                          <a:latin typeface="+mn-lt"/>
                          <a:ea typeface="+mn-ea"/>
                          <a:cs typeface="+mn-cs"/>
                        </a:rPr>
                        <a:t>　　审批高等学校的设立，应当聘请由专家组成的评议机构评议。</a:t>
                      </a:r>
                    </a:p>
                    <a:p>
                      <a:pPr>
                        <a:lnSpc>
                          <a:spcPts val="2200"/>
                        </a:lnSpc>
                      </a:pPr>
                      <a:r>
                        <a:rPr kumimoji="0" lang="zh-CN" altLang="en-US" sz="1400" b="1" kern="1200" dirty="0" smtClean="0">
                          <a:solidFill>
                            <a:schemeClr val="lt1"/>
                          </a:solidFill>
                          <a:effectLst/>
                          <a:latin typeface="+mn-lt"/>
                          <a:ea typeface="+mn-ea"/>
                          <a:cs typeface="+mn-cs"/>
                        </a:rPr>
                        <a:t>　　高等学校和其他高等教育机构分立、合并、终止，变更名称、类别和其他重要事项，由原审批机关审批；章程的修改，应当报原审批机关核准。</a:t>
                      </a:r>
                      <a:r>
                        <a:rPr kumimoji="0" lang="en-US" altLang="zh-CN" sz="1800" b="1" kern="1200" dirty="0" smtClean="0">
                          <a:solidFill>
                            <a:schemeClr val="lt1"/>
                          </a:solidFill>
                          <a:effectLst/>
                          <a:latin typeface="+mn-lt"/>
                          <a:ea typeface="+mn-ea"/>
                          <a:cs typeface="+mn-cs"/>
                        </a:rPr>
                        <a:t>   </a:t>
                      </a:r>
                      <a:endParaRPr kumimoji="0" lang="zh-CN" altLang="en-US" sz="1600" b="1" i="1" kern="1200" dirty="0" smtClean="0">
                        <a:solidFill>
                          <a:schemeClr val="lt1"/>
                        </a:solidFill>
                        <a:effectLst/>
                        <a:latin typeface="+mn-lt"/>
                        <a:ea typeface="+mn-ea"/>
                        <a:cs typeface="+mn-cs"/>
                      </a:endParaRPr>
                    </a:p>
                  </a:txBody>
                  <a:tcPr/>
                </a:tc>
                <a:tc>
                  <a:txBody>
                    <a:bodyPr/>
                    <a:lstStyle/>
                    <a:p>
                      <a:pPr>
                        <a:lnSpc>
                          <a:spcPts val="2200"/>
                        </a:lnSpc>
                      </a:pPr>
                      <a:r>
                        <a:rPr lang="zh-CN" altLang="en-US" sz="1400" dirty="0" smtClean="0"/>
                        <a:t>         第二十九条  设立</a:t>
                      </a:r>
                      <a:r>
                        <a:rPr lang="zh-CN" altLang="en-US" sz="1400" dirty="0" smtClean="0">
                          <a:solidFill>
                            <a:srgbClr val="FFC000"/>
                          </a:solidFill>
                        </a:rPr>
                        <a:t>实施本科及以上教育的高等学校，</a:t>
                      </a:r>
                      <a:r>
                        <a:rPr lang="zh-CN" altLang="en-US" sz="1400" dirty="0" smtClean="0"/>
                        <a:t>由国务院教育行政部门审批；设立</a:t>
                      </a:r>
                      <a:r>
                        <a:rPr lang="zh-CN" altLang="en-US" sz="1400" dirty="0" smtClean="0">
                          <a:solidFill>
                            <a:srgbClr val="FFC000"/>
                          </a:solidFill>
                        </a:rPr>
                        <a:t>实施专科教育的高等学校，</a:t>
                      </a:r>
                      <a:r>
                        <a:rPr lang="zh-CN" altLang="en-US" sz="1400" dirty="0" smtClean="0"/>
                        <a:t>由省、自治区、直辖市人民政府审批，报国务院教育行政部门备案；设立</a:t>
                      </a:r>
                      <a:r>
                        <a:rPr lang="zh-CN" altLang="en-US" sz="1400" dirty="0" smtClean="0">
                          <a:solidFill>
                            <a:srgbClr val="FFC000"/>
                          </a:solidFill>
                        </a:rPr>
                        <a:t>其他高等教育机构，</a:t>
                      </a:r>
                      <a:r>
                        <a:rPr lang="zh-CN" altLang="en-US" sz="1400" dirty="0" smtClean="0"/>
                        <a:t>由省、自治区、直辖市人民政府教育行政部门审批。</a:t>
                      </a:r>
                      <a:r>
                        <a:rPr lang="zh-CN" altLang="en-US" sz="1400" dirty="0" smtClean="0">
                          <a:solidFill>
                            <a:srgbClr val="FFC000"/>
                          </a:solidFill>
                        </a:rPr>
                        <a:t>审批设立高等学校和其他高等教育机构应当遵守国家有关规定。</a:t>
                      </a:r>
                    </a:p>
                    <a:p>
                      <a:pPr>
                        <a:lnSpc>
                          <a:spcPts val="2200"/>
                        </a:lnSpc>
                      </a:pPr>
                      <a:r>
                        <a:rPr lang="zh-CN" altLang="en-US" sz="1400" dirty="0" smtClean="0"/>
                        <a:t>　　审批设立高等学校，应当</a:t>
                      </a:r>
                      <a:r>
                        <a:rPr lang="zh-CN" altLang="en-US" sz="1400" dirty="0" smtClean="0">
                          <a:solidFill>
                            <a:srgbClr val="FFC000"/>
                          </a:solidFill>
                        </a:rPr>
                        <a:t>委托</a:t>
                      </a:r>
                      <a:r>
                        <a:rPr lang="zh-CN" altLang="en-US" sz="1400" dirty="0" smtClean="0"/>
                        <a:t>由专家组成的评议机构评议。</a:t>
                      </a:r>
                    </a:p>
                    <a:p>
                      <a:pPr>
                        <a:lnSpc>
                          <a:spcPts val="2200"/>
                        </a:lnSpc>
                      </a:pPr>
                      <a:r>
                        <a:rPr lang="zh-CN" altLang="en-US" sz="1400" dirty="0" smtClean="0"/>
                        <a:t>　　高等学校和其他高等教育机构分立、</a:t>
                      </a:r>
                      <a:r>
                        <a:rPr lang="zh-CN" altLang="en-US" sz="1400" dirty="0" smtClean="0">
                          <a:solidFill>
                            <a:schemeClr val="tx1"/>
                          </a:solidFill>
                        </a:rPr>
                        <a:t>合并、终止，变更名称、类别和其他重要事项，</a:t>
                      </a:r>
                      <a:r>
                        <a:rPr lang="zh-CN" altLang="en-US" sz="1400" dirty="0" smtClean="0">
                          <a:solidFill>
                            <a:srgbClr val="FFC000"/>
                          </a:solidFill>
                        </a:rPr>
                        <a:t>由本条第一款规定的审批机关审批；修改章程，应当根据管理权限，报国务院教育行政部门或者省、自治区、直辖市人民政府教育行政部门核准。</a:t>
                      </a:r>
                      <a:endParaRPr lang="zh-CN" altLang="en-US" sz="2000" dirty="0" smtClean="0">
                        <a:solidFill>
                          <a:srgbClr val="FFC000"/>
                        </a:solidFill>
                      </a:endParaRPr>
                    </a:p>
                  </a:txBody>
                  <a:tcPr/>
                </a:tc>
              </a:tr>
            </a:tbl>
          </a:graphicData>
        </a:graphic>
      </p:graphicFrame>
      <p:sp>
        <p:nvSpPr>
          <p:cNvPr id="4" name="TextBox 3"/>
          <p:cNvSpPr txBox="1"/>
          <p:nvPr/>
        </p:nvSpPr>
        <p:spPr>
          <a:xfrm>
            <a:off x="390599" y="4365104"/>
            <a:ext cx="8496944" cy="2277547"/>
          </a:xfrm>
          <a:prstGeom prst="rect">
            <a:avLst/>
          </a:prstGeom>
          <a:noFill/>
        </p:spPr>
        <p:txBody>
          <a:bodyPr wrap="square" rtlCol="0">
            <a:spAutoFit/>
          </a:bodyPr>
          <a:lstStyle/>
          <a:p>
            <a:endParaRPr lang="en-US" altLang="zh-CN" b="1" dirty="0" smtClean="0">
              <a:solidFill>
                <a:srgbClr val="FFC000"/>
              </a:solidFill>
            </a:endParaRPr>
          </a:p>
          <a:p>
            <a:endParaRPr lang="en-US" altLang="zh-CN" b="1" dirty="0" smtClean="0">
              <a:solidFill>
                <a:srgbClr val="FFC000"/>
              </a:solidFill>
            </a:endParaRPr>
          </a:p>
          <a:p>
            <a:r>
              <a:rPr lang="zh-CN" altLang="en-US" b="1" dirty="0" smtClean="0">
                <a:solidFill>
                  <a:srgbClr val="FFC000"/>
                </a:solidFill>
              </a:rPr>
              <a:t>学习</a:t>
            </a:r>
            <a:r>
              <a:rPr lang="zh-CN" altLang="en-US" b="1" dirty="0">
                <a:solidFill>
                  <a:srgbClr val="FFC000"/>
                </a:solidFill>
              </a:rPr>
              <a:t>解读：</a:t>
            </a:r>
            <a:endParaRPr lang="en-US" altLang="zh-CN" b="1" dirty="0">
              <a:solidFill>
                <a:srgbClr val="FFC000"/>
              </a:solidFill>
            </a:endParaRPr>
          </a:p>
          <a:p>
            <a:r>
              <a:rPr lang="en-US" altLang="zh-CN" dirty="0"/>
              <a:t>      </a:t>
            </a:r>
            <a:r>
              <a:rPr lang="en-US" altLang="zh-CN" sz="1400" dirty="0" smtClean="0"/>
              <a:t>——</a:t>
            </a:r>
            <a:r>
              <a:rPr lang="zh-CN" altLang="en-US" sz="1400" dirty="0" smtClean="0"/>
              <a:t>对高校“设立审批权”</a:t>
            </a:r>
            <a:r>
              <a:rPr lang="zh-CN" altLang="en-US" sz="1400" dirty="0"/>
              <a:t>制度的重大调整，体现了简政放权的原则。规定本科以上由教育部审批；专科由省级政府审批、教育部备案；其他高教机构由省级教育行政部门审批。明确而具体，取消原来“授权”的规定</a:t>
            </a:r>
            <a:r>
              <a:rPr lang="zh-CN" altLang="en-US" sz="1400" dirty="0" smtClean="0"/>
              <a:t>。</a:t>
            </a:r>
            <a:endParaRPr lang="zh-CN" altLang="en-US" sz="1400" dirty="0"/>
          </a:p>
          <a:p>
            <a:r>
              <a:rPr lang="en-US" altLang="zh-CN" sz="1400" dirty="0" smtClean="0"/>
              <a:t>        ——</a:t>
            </a:r>
            <a:r>
              <a:rPr lang="zh-CN" altLang="en-US" sz="1400" dirty="0"/>
              <a:t>改“聘请”为“委托”，更符合</a:t>
            </a:r>
            <a:r>
              <a:rPr lang="zh-CN" altLang="en-US" sz="1400" dirty="0" smtClean="0"/>
              <a:t>法律精神，</a:t>
            </a:r>
            <a:r>
              <a:rPr lang="zh-CN" altLang="en-US" sz="1400" dirty="0"/>
              <a:t>委托具有法律效应。体现了对对受委托专家组成的评议机构的评议结果权威性的尊重。</a:t>
            </a:r>
          </a:p>
          <a:p>
            <a:r>
              <a:rPr lang="en-US" altLang="zh-CN" sz="1400" dirty="0" smtClean="0"/>
              <a:t>        ——</a:t>
            </a:r>
            <a:r>
              <a:rPr lang="zh-CN" altLang="en-US" sz="1400" dirty="0"/>
              <a:t>变更事项审批，对应设立审批</a:t>
            </a:r>
            <a:r>
              <a:rPr lang="zh-CN" altLang="en-US" sz="1400" dirty="0" smtClean="0"/>
              <a:t>，进一步落实下放的审批</a:t>
            </a:r>
            <a:r>
              <a:rPr lang="zh-CN" altLang="en-US" sz="1400" dirty="0"/>
              <a:t>权限。</a:t>
            </a:r>
          </a:p>
        </p:txBody>
      </p:sp>
    </p:spTree>
    <p:extLst>
      <p:ext uri="{BB962C8B-B14F-4D97-AF65-F5344CB8AC3E}">
        <p14:creationId xmlns:p14="http://schemas.microsoft.com/office/powerpoint/2010/main" val="379220086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5536" y="260648"/>
            <a:ext cx="6192688" cy="461665"/>
          </a:xfrm>
          <a:prstGeom prst="rect">
            <a:avLst/>
          </a:prstGeom>
          <a:noFill/>
        </p:spPr>
        <p:txBody>
          <a:bodyPr wrap="square" rtlCol="0">
            <a:spAutoFit/>
          </a:bodyPr>
          <a:lstStyle/>
          <a:p>
            <a:r>
              <a:rPr lang="zh-CN" altLang="en-US" sz="2400" dirty="0" smtClean="0">
                <a:solidFill>
                  <a:srgbClr val="FFC000"/>
                </a:solidFill>
                <a:latin typeface="华文琥珀" panose="02010800040101010101" pitchFamily="2" charset="-122"/>
                <a:ea typeface="华文琥珀" panose="02010800040101010101" pitchFamily="2" charset="-122"/>
              </a:rPr>
              <a:t>对比学习和解读</a:t>
            </a:r>
            <a:endParaRPr lang="zh-CN" altLang="en-US" sz="2400" dirty="0">
              <a:solidFill>
                <a:srgbClr val="FFC000"/>
              </a:solidFill>
              <a:latin typeface="华文琥珀" panose="02010800040101010101" pitchFamily="2" charset="-122"/>
              <a:ea typeface="华文琥珀" panose="02010800040101010101" pitchFamily="2" charset="-122"/>
            </a:endParaRPr>
          </a:p>
        </p:txBody>
      </p:sp>
      <p:graphicFrame>
        <p:nvGraphicFramePr>
          <p:cNvPr id="3" name="表格 2"/>
          <p:cNvGraphicFramePr>
            <a:graphicFrameLocks noGrp="1"/>
          </p:cNvGraphicFramePr>
          <p:nvPr>
            <p:extLst>
              <p:ext uri="{D42A27DB-BD31-4B8C-83A1-F6EECF244321}">
                <p14:modId xmlns:p14="http://schemas.microsoft.com/office/powerpoint/2010/main" val="3424533839"/>
              </p:ext>
            </p:extLst>
          </p:nvPr>
        </p:nvGraphicFramePr>
        <p:xfrm>
          <a:off x="395536" y="723646"/>
          <a:ext cx="8465486" cy="4001497"/>
        </p:xfrm>
        <a:graphic>
          <a:graphicData uri="http://schemas.openxmlformats.org/drawingml/2006/table">
            <a:tbl>
              <a:tblPr firstRow="1" bandRow="1">
                <a:tableStyleId>{5C22544A-7EE6-4342-B048-85BDC9FD1C3A}</a:tableStyleId>
              </a:tblPr>
              <a:tblGrid>
                <a:gridCol w="4232743"/>
                <a:gridCol w="4232743"/>
              </a:tblGrid>
              <a:tr h="4001497">
                <a:tc>
                  <a:txBody>
                    <a:bodyPr/>
                    <a:lstStyle/>
                    <a:p>
                      <a:pPr>
                        <a:lnSpc>
                          <a:spcPct val="100000"/>
                        </a:lnSpc>
                      </a:pPr>
                      <a:r>
                        <a:rPr kumimoji="0" lang="zh-CN" altLang="en-US" sz="2000" b="1" kern="1200" smtClean="0">
                          <a:solidFill>
                            <a:schemeClr val="lt1"/>
                          </a:solidFill>
                          <a:effectLst/>
                          <a:latin typeface="+mn-lt"/>
                          <a:ea typeface="+mn-ea"/>
                          <a:cs typeface="+mn-cs"/>
                        </a:rPr>
                        <a:t>         第四十二</a:t>
                      </a:r>
                      <a:r>
                        <a:rPr kumimoji="0" lang="zh-CN" altLang="en-US" sz="2000" b="1" kern="1200" dirty="0" smtClean="0">
                          <a:solidFill>
                            <a:schemeClr val="lt1"/>
                          </a:solidFill>
                          <a:effectLst/>
                          <a:latin typeface="+mn-lt"/>
                          <a:ea typeface="+mn-ea"/>
                          <a:cs typeface="+mn-cs"/>
                        </a:rPr>
                        <a:t>条  高等学校设立学术委员会，审议学科、专业的设置，教学、科学研究计划方案，评定教学、科学研究成果等有关学术事项。         </a:t>
                      </a:r>
                      <a:endParaRPr kumimoji="0" lang="en-US" altLang="zh-CN" sz="2000" b="1" kern="1200" dirty="0" smtClean="0">
                        <a:solidFill>
                          <a:schemeClr val="lt1"/>
                        </a:solidFill>
                        <a:effectLst/>
                        <a:latin typeface="+mn-lt"/>
                        <a:ea typeface="+mn-ea"/>
                        <a:cs typeface="+mn-cs"/>
                      </a:endParaRPr>
                    </a:p>
                    <a:p>
                      <a:pPr>
                        <a:lnSpc>
                          <a:spcPct val="100000"/>
                        </a:lnSpc>
                      </a:pPr>
                      <a:r>
                        <a:rPr kumimoji="0" lang="en-US" altLang="zh-CN" sz="1800" b="1" kern="1200" dirty="0" smtClean="0">
                          <a:solidFill>
                            <a:schemeClr val="lt1"/>
                          </a:solidFill>
                          <a:effectLst/>
                          <a:latin typeface="+mn-lt"/>
                          <a:ea typeface="+mn-ea"/>
                          <a:cs typeface="+mn-cs"/>
                        </a:rPr>
                        <a:t>   </a:t>
                      </a:r>
                      <a:endParaRPr kumimoji="0" lang="zh-CN" altLang="en-US" sz="1600" b="1" i="1" kern="1200" dirty="0" smtClean="0">
                        <a:solidFill>
                          <a:schemeClr val="lt1"/>
                        </a:solidFill>
                        <a:effectLst/>
                        <a:latin typeface="+mn-lt"/>
                        <a:ea typeface="+mn-ea"/>
                        <a:cs typeface="+mn-cs"/>
                      </a:endParaRPr>
                    </a:p>
                  </a:txBody>
                  <a:tcPr/>
                </a:tc>
                <a:tc>
                  <a:txBody>
                    <a:bodyPr/>
                    <a:lstStyle/>
                    <a:p>
                      <a:pPr>
                        <a:lnSpc>
                          <a:spcPct val="100000"/>
                        </a:lnSpc>
                      </a:pPr>
                      <a:r>
                        <a:rPr lang="zh-CN" altLang="en-US" sz="2000" smtClean="0"/>
                        <a:t>         第四十二</a:t>
                      </a:r>
                      <a:r>
                        <a:rPr lang="zh-CN" altLang="en-US" sz="2000" dirty="0" smtClean="0"/>
                        <a:t>条  高等学校设立学术委员会，履行下列职责：</a:t>
                      </a:r>
                    </a:p>
                    <a:p>
                      <a:pPr>
                        <a:lnSpc>
                          <a:spcPct val="100000"/>
                        </a:lnSpc>
                      </a:pPr>
                      <a:r>
                        <a:rPr lang="zh-CN" altLang="en-US" sz="2000" dirty="0" smtClean="0"/>
                        <a:t>　　（一）审议学科建设、专业设置，教学、科学研究计划方案；</a:t>
                      </a:r>
                    </a:p>
                    <a:p>
                      <a:pPr>
                        <a:lnSpc>
                          <a:spcPct val="100000"/>
                        </a:lnSpc>
                      </a:pPr>
                      <a:r>
                        <a:rPr lang="zh-CN" altLang="en-US" sz="2000" dirty="0" smtClean="0"/>
                        <a:t>　　（二）评定教学、科学研究成果；</a:t>
                      </a:r>
                    </a:p>
                    <a:p>
                      <a:pPr>
                        <a:lnSpc>
                          <a:spcPct val="100000"/>
                        </a:lnSpc>
                      </a:pPr>
                      <a:r>
                        <a:rPr lang="zh-CN" altLang="en-US" sz="2000" dirty="0" smtClean="0"/>
                        <a:t>　　</a:t>
                      </a:r>
                      <a:r>
                        <a:rPr lang="zh-CN" altLang="en-US" sz="2000" dirty="0" smtClean="0">
                          <a:solidFill>
                            <a:srgbClr val="FFC000"/>
                          </a:solidFill>
                        </a:rPr>
                        <a:t>（三）调查、处理学术纠纷；</a:t>
                      </a:r>
                    </a:p>
                    <a:p>
                      <a:pPr>
                        <a:lnSpc>
                          <a:spcPct val="100000"/>
                        </a:lnSpc>
                      </a:pPr>
                      <a:r>
                        <a:rPr lang="zh-CN" altLang="en-US" sz="2000" dirty="0" smtClean="0">
                          <a:solidFill>
                            <a:srgbClr val="FFC000"/>
                          </a:solidFill>
                        </a:rPr>
                        <a:t>　　（四）调查、认定学术不端行为；</a:t>
                      </a:r>
                    </a:p>
                    <a:p>
                      <a:pPr>
                        <a:lnSpc>
                          <a:spcPct val="100000"/>
                        </a:lnSpc>
                      </a:pPr>
                      <a:r>
                        <a:rPr lang="zh-CN" altLang="en-US" sz="2000" dirty="0" smtClean="0">
                          <a:solidFill>
                            <a:srgbClr val="FFC000"/>
                          </a:solidFill>
                        </a:rPr>
                        <a:t>　　（五）按照章程审议、决定有关学术发展、学术评价、学术规范的其他事项。</a:t>
                      </a:r>
                    </a:p>
                  </a:txBody>
                  <a:tcPr/>
                </a:tc>
              </a:tr>
            </a:tbl>
          </a:graphicData>
        </a:graphic>
      </p:graphicFrame>
      <p:sp>
        <p:nvSpPr>
          <p:cNvPr id="4" name="TextBox 3"/>
          <p:cNvSpPr txBox="1"/>
          <p:nvPr/>
        </p:nvSpPr>
        <p:spPr>
          <a:xfrm>
            <a:off x="390599" y="4365104"/>
            <a:ext cx="8496944" cy="2205732"/>
          </a:xfrm>
          <a:prstGeom prst="rect">
            <a:avLst/>
          </a:prstGeom>
          <a:noFill/>
        </p:spPr>
        <p:txBody>
          <a:bodyPr wrap="square" rtlCol="0">
            <a:spAutoFit/>
          </a:bodyPr>
          <a:lstStyle/>
          <a:p>
            <a:pPr>
              <a:lnSpc>
                <a:spcPct val="150000"/>
              </a:lnSpc>
            </a:pPr>
            <a:endParaRPr lang="en-US" altLang="zh-CN" b="1" dirty="0" smtClean="0">
              <a:solidFill>
                <a:srgbClr val="FFC000"/>
              </a:solidFill>
            </a:endParaRPr>
          </a:p>
          <a:p>
            <a:pPr>
              <a:lnSpc>
                <a:spcPct val="150000"/>
              </a:lnSpc>
            </a:pPr>
            <a:r>
              <a:rPr lang="zh-CN" altLang="en-US" b="1" dirty="0" smtClean="0">
                <a:solidFill>
                  <a:srgbClr val="FFC000"/>
                </a:solidFill>
              </a:rPr>
              <a:t>学习</a:t>
            </a:r>
            <a:r>
              <a:rPr lang="zh-CN" altLang="en-US" b="1" dirty="0">
                <a:solidFill>
                  <a:srgbClr val="FFC000"/>
                </a:solidFill>
              </a:rPr>
              <a:t>解读：</a:t>
            </a:r>
            <a:endParaRPr lang="en-US" altLang="zh-CN" b="1" dirty="0">
              <a:solidFill>
                <a:srgbClr val="FFC000"/>
              </a:solidFill>
            </a:endParaRPr>
          </a:p>
          <a:p>
            <a:pPr>
              <a:lnSpc>
                <a:spcPts val="2500"/>
              </a:lnSpc>
            </a:pPr>
            <a:r>
              <a:rPr lang="en-US" altLang="zh-CN" dirty="0"/>
              <a:t>        ——</a:t>
            </a:r>
            <a:r>
              <a:rPr lang="zh-CN" altLang="en-US" dirty="0"/>
              <a:t>对学术委员会制度的重要修改，增加了学术委职责，为教授治学提供了法律保障。</a:t>
            </a:r>
          </a:p>
          <a:p>
            <a:pPr>
              <a:lnSpc>
                <a:spcPts val="2500"/>
              </a:lnSpc>
            </a:pPr>
            <a:r>
              <a:rPr lang="en-US" altLang="zh-CN" dirty="0" smtClean="0"/>
              <a:t>        ——</a:t>
            </a:r>
            <a:r>
              <a:rPr lang="zh-CN" altLang="en-US" dirty="0"/>
              <a:t>在</a:t>
            </a:r>
            <a:r>
              <a:rPr lang="zh-CN" altLang="en-US" dirty="0" smtClean="0"/>
              <a:t>原三项</a:t>
            </a:r>
            <a:r>
              <a:rPr lang="zh-CN" altLang="en-US" dirty="0"/>
              <a:t>职责基础上，</a:t>
            </a:r>
            <a:r>
              <a:rPr lang="zh-CN" altLang="en-US" dirty="0" smtClean="0"/>
              <a:t>新三项</a:t>
            </a:r>
            <a:r>
              <a:rPr lang="zh-CN" altLang="en-US" dirty="0"/>
              <a:t>职责，特别是对有关学术发展、学术评价、学术规范的其他事项的“依章审议、决定权”。</a:t>
            </a:r>
          </a:p>
        </p:txBody>
      </p:sp>
    </p:spTree>
    <p:extLst>
      <p:ext uri="{BB962C8B-B14F-4D97-AF65-F5344CB8AC3E}">
        <p14:creationId xmlns:p14="http://schemas.microsoft.com/office/powerpoint/2010/main" val="139437228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5536" y="260648"/>
            <a:ext cx="6192688" cy="461665"/>
          </a:xfrm>
          <a:prstGeom prst="rect">
            <a:avLst/>
          </a:prstGeom>
          <a:noFill/>
        </p:spPr>
        <p:txBody>
          <a:bodyPr wrap="square" rtlCol="0">
            <a:spAutoFit/>
          </a:bodyPr>
          <a:lstStyle/>
          <a:p>
            <a:r>
              <a:rPr lang="zh-CN" altLang="en-US" sz="2400" dirty="0" smtClean="0">
                <a:solidFill>
                  <a:srgbClr val="FFC000"/>
                </a:solidFill>
                <a:latin typeface="华文琥珀" panose="02010800040101010101" pitchFamily="2" charset="-122"/>
                <a:ea typeface="华文琥珀" panose="02010800040101010101" pitchFamily="2" charset="-122"/>
              </a:rPr>
              <a:t>对比学习和解读</a:t>
            </a:r>
            <a:endParaRPr lang="zh-CN" altLang="en-US" sz="2400" dirty="0">
              <a:solidFill>
                <a:srgbClr val="FFC000"/>
              </a:solidFill>
              <a:latin typeface="华文琥珀" panose="02010800040101010101" pitchFamily="2" charset="-122"/>
              <a:ea typeface="华文琥珀" panose="02010800040101010101" pitchFamily="2" charset="-122"/>
            </a:endParaRPr>
          </a:p>
        </p:txBody>
      </p:sp>
      <p:graphicFrame>
        <p:nvGraphicFramePr>
          <p:cNvPr id="3" name="表格 2"/>
          <p:cNvGraphicFramePr>
            <a:graphicFrameLocks noGrp="1"/>
          </p:cNvGraphicFramePr>
          <p:nvPr>
            <p:extLst>
              <p:ext uri="{D42A27DB-BD31-4B8C-83A1-F6EECF244321}">
                <p14:modId xmlns:p14="http://schemas.microsoft.com/office/powerpoint/2010/main" val="4029774930"/>
              </p:ext>
            </p:extLst>
          </p:nvPr>
        </p:nvGraphicFramePr>
        <p:xfrm>
          <a:off x="395536" y="723646"/>
          <a:ext cx="8465486" cy="3857482"/>
        </p:xfrm>
        <a:graphic>
          <a:graphicData uri="http://schemas.openxmlformats.org/drawingml/2006/table">
            <a:tbl>
              <a:tblPr firstRow="1" bandRow="1">
                <a:tableStyleId>{5C22544A-7EE6-4342-B048-85BDC9FD1C3A}</a:tableStyleId>
              </a:tblPr>
              <a:tblGrid>
                <a:gridCol w="4232743"/>
                <a:gridCol w="4232743"/>
              </a:tblGrid>
              <a:tr h="3857482">
                <a:tc>
                  <a:txBody>
                    <a:bodyPr/>
                    <a:lstStyle/>
                    <a:p>
                      <a:pPr>
                        <a:lnSpc>
                          <a:spcPct val="150000"/>
                        </a:lnSpc>
                      </a:pPr>
                      <a:r>
                        <a:rPr kumimoji="0" lang="en-US" altLang="zh-CN" sz="2000" b="1" kern="1200" dirty="0" smtClean="0">
                          <a:solidFill>
                            <a:schemeClr val="lt1"/>
                          </a:solidFill>
                          <a:effectLst/>
                          <a:latin typeface="+mn-lt"/>
                          <a:ea typeface="+mn-ea"/>
                          <a:cs typeface="+mn-cs"/>
                        </a:rPr>
                        <a:t>         </a:t>
                      </a:r>
                      <a:r>
                        <a:rPr kumimoji="0" lang="zh-CN" altLang="en-US" sz="2000" b="1" kern="1200" dirty="0" smtClean="0">
                          <a:solidFill>
                            <a:schemeClr val="lt1"/>
                          </a:solidFill>
                          <a:effectLst/>
                          <a:latin typeface="+mn-lt"/>
                          <a:ea typeface="+mn-ea"/>
                          <a:cs typeface="+mn-cs"/>
                        </a:rPr>
                        <a:t>第四十四条  高等学校的办学水平、教育质量，接受教育行政部门的监督和由其组织的评估。</a:t>
                      </a:r>
                      <a:endParaRPr kumimoji="0" lang="en-US" altLang="zh-CN" sz="2000" b="1" kern="1200" dirty="0" smtClean="0">
                        <a:solidFill>
                          <a:schemeClr val="lt1"/>
                        </a:solidFill>
                        <a:effectLst/>
                        <a:latin typeface="+mn-lt"/>
                        <a:ea typeface="+mn-ea"/>
                        <a:cs typeface="+mn-cs"/>
                      </a:endParaRPr>
                    </a:p>
                    <a:p>
                      <a:pPr>
                        <a:lnSpc>
                          <a:spcPct val="150000"/>
                        </a:lnSpc>
                      </a:pPr>
                      <a:r>
                        <a:rPr kumimoji="0" lang="en-US" altLang="zh-CN" sz="1800" b="1" kern="1200" dirty="0" smtClean="0">
                          <a:solidFill>
                            <a:schemeClr val="lt1"/>
                          </a:solidFill>
                          <a:effectLst/>
                          <a:latin typeface="+mn-lt"/>
                          <a:ea typeface="+mn-ea"/>
                          <a:cs typeface="+mn-cs"/>
                        </a:rPr>
                        <a:t>   </a:t>
                      </a:r>
                      <a:endParaRPr kumimoji="0" lang="zh-CN" altLang="en-US" sz="1600" b="1" i="1" kern="1200" dirty="0" smtClean="0">
                        <a:solidFill>
                          <a:schemeClr val="lt1"/>
                        </a:solidFill>
                        <a:effectLst/>
                        <a:latin typeface="+mn-lt"/>
                        <a:ea typeface="+mn-ea"/>
                        <a:cs typeface="+mn-cs"/>
                      </a:endParaRPr>
                    </a:p>
                  </a:txBody>
                  <a:tcPr/>
                </a:tc>
                <a:tc>
                  <a:txBody>
                    <a:bodyPr/>
                    <a:lstStyle/>
                    <a:p>
                      <a:pPr>
                        <a:lnSpc>
                          <a:spcPct val="150000"/>
                        </a:lnSpc>
                      </a:pPr>
                      <a:r>
                        <a:rPr lang="en-US" altLang="zh-CN" sz="2000" dirty="0" smtClean="0"/>
                        <a:t>         </a:t>
                      </a:r>
                      <a:r>
                        <a:rPr lang="zh-CN" altLang="en-US" sz="2000" dirty="0" smtClean="0"/>
                        <a:t>第四十四条  高等学校</a:t>
                      </a:r>
                      <a:r>
                        <a:rPr lang="zh-CN" altLang="en-US" sz="2000" dirty="0" smtClean="0">
                          <a:solidFill>
                            <a:srgbClr val="FFC000"/>
                          </a:solidFill>
                        </a:rPr>
                        <a:t>应当建</a:t>
                      </a:r>
                      <a:endParaRPr lang="en-US" altLang="zh-CN" sz="2000" dirty="0" smtClean="0">
                        <a:solidFill>
                          <a:srgbClr val="FFC000"/>
                        </a:solidFill>
                      </a:endParaRPr>
                    </a:p>
                    <a:p>
                      <a:pPr>
                        <a:lnSpc>
                          <a:spcPct val="150000"/>
                        </a:lnSpc>
                      </a:pPr>
                      <a:r>
                        <a:rPr lang="zh-CN" altLang="en-US" sz="2000" dirty="0" smtClean="0">
                          <a:solidFill>
                            <a:srgbClr val="FFC000"/>
                          </a:solidFill>
                        </a:rPr>
                        <a:t>立本学校办学水平、教育质量的评价制度，及时公开相关信息，接受社会监督。</a:t>
                      </a:r>
                    </a:p>
                    <a:p>
                      <a:pPr>
                        <a:lnSpc>
                          <a:spcPct val="150000"/>
                        </a:lnSpc>
                      </a:pPr>
                      <a:r>
                        <a:rPr lang="zh-CN" altLang="en-US" sz="2000" dirty="0" smtClean="0">
                          <a:solidFill>
                            <a:srgbClr val="FFC000"/>
                          </a:solidFill>
                        </a:rPr>
                        <a:t>　　教育行政部门负责组织专家或者委托第三方专业机构对高等学校的办学水平、效益和教育质量进行评估。评估结果应当向社会公开。</a:t>
                      </a:r>
                    </a:p>
                  </a:txBody>
                  <a:tcPr/>
                </a:tc>
              </a:tr>
            </a:tbl>
          </a:graphicData>
        </a:graphic>
      </p:graphicFrame>
      <p:sp>
        <p:nvSpPr>
          <p:cNvPr id="4" name="TextBox 3"/>
          <p:cNvSpPr txBox="1"/>
          <p:nvPr/>
        </p:nvSpPr>
        <p:spPr>
          <a:xfrm>
            <a:off x="390599" y="4365104"/>
            <a:ext cx="8496944" cy="2205732"/>
          </a:xfrm>
          <a:prstGeom prst="rect">
            <a:avLst/>
          </a:prstGeom>
          <a:noFill/>
        </p:spPr>
        <p:txBody>
          <a:bodyPr wrap="square" rtlCol="0">
            <a:spAutoFit/>
          </a:bodyPr>
          <a:lstStyle/>
          <a:p>
            <a:pPr>
              <a:lnSpc>
                <a:spcPct val="150000"/>
              </a:lnSpc>
            </a:pPr>
            <a:endParaRPr lang="en-US" altLang="zh-CN" b="1" dirty="0" smtClean="0">
              <a:solidFill>
                <a:srgbClr val="FFC000"/>
              </a:solidFill>
            </a:endParaRPr>
          </a:p>
          <a:p>
            <a:pPr>
              <a:lnSpc>
                <a:spcPct val="150000"/>
              </a:lnSpc>
            </a:pPr>
            <a:r>
              <a:rPr lang="zh-CN" altLang="en-US" b="1" dirty="0" smtClean="0">
                <a:solidFill>
                  <a:srgbClr val="FFC000"/>
                </a:solidFill>
              </a:rPr>
              <a:t>学习</a:t>
            </a:r>
            <a:r>
              <a:rPr lang="zh-CN" altLang="en-US" b="1" dirty="0">
                <a:solidFill>
                  <a:srgbClr val="FFC000"/>
                </a:solidFill>
              </a:rPr>
              <a:t>解读：</a:t>
            </a:r>
            <a:endParaRPr lang="en-US" altLang="zh-CN" b="1" dirty="0">
              <a:solidFill>
                <a:srgbClr val="FFC000"/>
              </a:solidFill>
            </a:endParaRPr>
          </a:p>
          <a:p>
            <a:pPr>
              <a:lnSpc>
                <a:spcPts val="2500"/>
              </a:lnSpc>
            </a:pPr>
            <a:r>
              <a:rPr lang="en-US" altLang="zh-CN" dirty="0"/>
              <a:t>        ——</a:t>
            </a:r>
            <a:r>
              <a:rPr lang="zh-CN" altLang="en-US" dirty="0"/>
              <a:t>关于教育评价制度的重大调整。变管理者评价，为管理者和社会共同评价。</a:t>
            </a:r>
          </a:p>
          <a:p>
            <a:pPr>
              <a:lnSpc>
                <a:spcPts val="2500"/>
              </a:lnSpc>
            </a:pPr>
            <a:r>
              <a:rPr lang="en-US" altLang="zh-CN" dirty="0" smtClean="0"/>
              <a:t>        ——</a:t>
            </a:r>
            <a:r>
              <a:rPr lang="zh-CN" altLang="en-US" dirty="0"/>
              <a:t>增加了学校主动接受社会监督的法律规定。</a:t>
            </a:r>
          </a:p>
          <a:p>
            <a:pPr>
              <a:lnSpc>
                <a:spcPts val="2500"/>
              </a:lnSpc>
            </a:pPr>
            <a:r>
              <a:rPr lang="en-US" altLang="zh-CN" dirty="0" smtClean="0"/>
              <a:t>        ——</a:t>
            </a:r>
            <a:r>
              <a:rPr lang="zh-CN" altLang="en-US" dirty="0"/>
              <a:t>体现了理顺举政府、学校、社会之间的关系，推进“管办评”分离的改革精神。</a:t>
            </a:r>
          </a:p>
        </p:txBody>
      </p:sp>
    </p:spTree>
    <p:extLst>
      <p:ext uri="{BB962C8B-B14F-4D97-AF65-F5344CB8AC3E}">
        <p14:creationId xmlns:p14="http://schemas.microsoft.com/office/powerpoint/2010/main" val="242971516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5536" y="260648"/>
            <a:ext cx="6192688" cy="461665"/>
          </a:xfrm>
          <a:prstGeom prst="rect">
            <a:avLst/>
          </a:prstGeom>
          <a:noFill/>
        </p:spPr>
        <p:txBody>
          <a:bodyPr wrap="square" rtlCol="0">
            <a:spAutoFit/>
          </a:bodyPr>
          <a:lstStyle/>
          <a:p>
            <a:r>
              <a:rPr lang="zh-CN" altLang="en-US" sz="2400" dirty="0" smtClean="0">
                <a:solidFill>
                  <a:srgbClr val="FFC000"/>
                </a:solidFill>
                <a:latin typeface="华文琥珀" panose="02010800040101010101" pitchFamily="2" charset="-122"/>
                <a:ea typeface="华文琥珀" panose="02010800040101010101" pitchFamily="2" charset="-122"/>
              </a:rPr>
              <a:t>对比学习和解读</a:t>
            </a:r>
            <a:endParaRPr lang="zh-CN" altLang="en-US" sz="2400" dirty="0">
              <a:solidFill>
                <a:srgbClr val="FFC000"/>
              </a:solidFill>
              <a:latin typeface="华文琥珀" panose="02010800040101010101" pitchFamily="2" charset="-122"/>
              <a:ea typeface="华文琥珀" panose="02010800040101010101" pitchFamily="2" charset="-122"/>
            </a:endParaRPr>
          </a:p>
        </p:txBody>
      </p:sp>
      <p:graphicFrame>
        <p:nvGraphicFramePr>
          <p:cNvPr id="3" name="表格 2"/>
          <p:cNvGraphicFramePr>
            <a:graphicFrameLocks noGrp="1"/>
          </p:cNvGraphicFramePr>
          <p:nvPr>
            <p:extLst>
              <p:ext uri="{D42A27DB-BD31-4B8C-83A1-F6EECF244321}">
                <p14:modId xmlns:p14="http://schemas.microsoft.com/office/powerpoint/2010/main" val="1273487273"/>
              </p:ext>
            </p:extLst>
          </p:nvPr>
        </p:nvGraphicFramePr>
        <p:xfrm>
          <a:off x="395536" y="723646"/>
          <a:ext cx="8465486" cy="4145514"/>
        </p:xfrm>
        <a:graphic>
          <a:graphicData uri="http://schemas.openxmlformats.org/drawingml/2006/table">
            <a:tbl>
              <a:tblPr firstRow="1" bandRow="1">
                <a:tableStyleId>{5C22544A-7EE6-4342-B048-85BDC9FD1C3A}</a:tableStyleId>
              </a:tblPr>
              <a:tblGrid>
                <a:gridCol w="4232743"/>
                <a:gridCol w="4232743"/>
              </a:tblGrid>
              <a:tr h="4145514">
                <a:tc>
                  <a:txBody>
                    <a:bodyPr/>
                    <a:lstStyle/>
                    <a:p>
                      <a:pPr>
                        <a:lnSpc>
                          <a:spcPts val="2800"/>
                        </a:lnSpc>
                      </a:pPr>
                      <a:r>
                        <a:rPr kumimoji="0" lang="zh-CN" altLang="en-US" sz="2000" b="1" kern="1200" dirty="0" smtClean="0">
                          <a:solidFill>
                            <a:schemeClr val="lt1"/>
                          </a:solidFill>
                          <a:effectLst/>
                          <a:latin typeface="+mn-lt"/>
                          <a:ea typeface="+mn-ea"/>
                          <a:cs typeface="+mn-cs"/>
                        </a:rPr>
                        <a:t>        第六十条  国家建立以财政拨款为主、其他多种渠道筹措高等教育经费为辅的体制，使高等教育事业的发展同经济社会发展水平相适应。</a:t>
                      </a:r>
                    </a:p>
                    <a:p>
                      <a:pPr>
                        <a:lnSpc>
                          <a:spcPts val="2800"/>
                        </a:lnSpc>
                      </a:pPr>
                      <a:r>
                        <a:rPr kumimoji="0" lang="zh-CN" altLang="en-US" sz="2000" b="1" kern="1200" dirty="0" smtClean="0">
                          <a:solidFill>
                            <a:schemeClr val="lt1"/>
                          </a:solidFill>
                          <a:effectLst/>
                          <a:latin typeface="+mn-lt"/>
                          <a:ea typeface="+mn-ea"/>
                          <a:cs typeface="+mn-cs"/>
                        </a:rPr>
                        <a:t>         国务院和省、自治区、直辖市人民政府依照教育法第五十五条的规定，保证国家举办的高等教育的经费逐步增长。</a:t>
                      </a:r>
                    </a:p>
                    <a:p>
                      <a:pPr>
                        <a:lnSpc>
                          <a:spcPts val="2800"/>
                        </a:lnSpc>
                      </a:pPr>
                      <a:r>
                        <a:rPr kumimoji="0" lang="zh-CN" altLang="en-US" sz="2000" b="1" kern="1200" dirty="0" smtClean="0">
                          <a:solidFill>
                            <a:schemeClr val="lt1"/>
                          </a:solidFill>
                          <a:effectLst/>
                          <a:latin typeface="+mn-lt"/>
                          <a:ea typeface="+mn-ea"/>
                          <a:cs typeface="+mn-cs"/>
                        </a:rPr>
                        <a:t>         国家鼓励企业事业组织、社会团体及其他社会组织和个人向高等教育投入。</a:t>
                      </a:r>
                      <a:r>
                        <a:rPr kumimoji="0" lang="en-US" altLang="zh-CN" sz="1800" b="1" kern="1200" dirty="0" smtClean="0">
                          <a:solidFill>
                            <a:schemeClr val="lt1"/>
                          </a:solidFill>
                          <a:effectLst/>
                          <a:latin typeface="+mn-lt"/>
                          <a:ea typeface="+mn-ea"/>
                          <a:cs typeface="+mn-cs"/>
                        </a:rPr>
                        <a:t>   </a:t>
                      </a:r>
                      <a:endParaRPr kumimoji="0" lang="zh-CN" altLang="en-US" sz="1600" b="1" i="1" kern="1200" dirty="0" smtClean="0">
                        <a:solidFill>
                          <a:schemeClr val="lt1"/>
                        </a:solidFill>
                        <a:effectLst/>
                        <a:latin typeface="+mn-lt"/>
                        <a:ea typeface="+mn-ea"/>
                        <a:cs typeface="+mn-cs"/>
                      </a:endParaRPr>
                    </a:p>
                  </a:txBody>
                  <a:tcPr/>
                </a:tc>
                <a:tc>
                  <a:txBody>
                    <a:bodyPr/>
                    <a:lstStyle/>
                    <a:p>
                      <a:pPr>
                        <a:lnSpc>
                          <a:spcPts val="2800"/>
                        </a:lnSpc>
                      </a:pPr>
                      <a:r>
                        <a:rPr lang="zh-CN" altLang="en-US" sz="2000" dirty="0" smtClean="0"/>
                        <a:t>         第六十条  </a:t>
                      </a:r>
                      <a:r>
                        <a:rPr lang="zh-CN" altLang="en-US" sz="2000" dirty="0" smtClean="0">
                          <a:solidFill>
                            <a:srgbClr val="FFC000"/>
                          </a:solidFill>
                        </a:rPr>
                        <a:t>高等教育实行以举办者投入为主、受教育者合理分担培养成本、高等学校多种渠道筹措经费的机制。</a:t>
                      </a:r>
                    </a:p>
                    <a:p>
                      <a:pPr>
                        <a:lnSpc>
                          <a:spcPts val="2800"/>
                        </a:lnSpc>
                      </a:pPr>
                      <a:r>
                        <a:rPr lang="zh-CN" altLang="en-US" sz="2000" dirty="0" smtClean="0"/>
                        <a:t>         国务院和省、自治区、直辖市人民政府依照教育法</a:t>
                      </a:r>
                      <a:r>
                        <a:rPr lang="zh-CN" altLang="en-US" sz="2000" dirty="0" smtClean="0">
                          <a:solidFill>
                            <a:srgbClr val="FFC000"/>
                          </a:solidFill>
                        </a:rPr>
                        <a:t>第五十六条</a:t>
                      </a:r>
                      <a:r>
                        <a:rPr lang="zh-CN" altLang="en-US" sz="2000" dirty="0" smtClean="0"/>
                        <a:t>的规定，保证国家举办的高等教育的经费逐步增长。</a:t>
                      </a:r>
                    </a:p>
                    <a:p>
                      <a:pPr>
                        <a:lnSpc>
                          <a:spcPts val="2800"/>
                        </a:lnSpc>
                      </a:pPr>
                      <a:r>
                        <a:rPr lang="zh-CN" altLang="en-US" sz="2000" dirty="0" smtClean="0"/>
                        <a:t>         国家鼓励企业事业组织、社会团体及其他社会组织和个人向高等教育投入。</a:t>
                      </a:r>
                    </a:p>
                  </a:txBody>
                  <a:tcPr/>
                </a:tc>
              </a:tr>
            </a:tbl>
          </a:graphicData>
        </a:graphic>
      </p:graphicFrame>
      <p:sp>
        <p:nvSpPr>
          <p:cNvPr id="4" name="TextBox 3"/>
          <p:cNvSpPr txBox="1"/>
          <p:nvPr/>
        </p:nvSpPr>
        <p:spPr>
          <a:xfrm>
            <a:off x="390599" y="4365104"/>
            <a:ext cx="8496944" cy="2205732"/>
          </a:xfrm>
          <a:prstGeom prst="rect">
            <a:avLst/>
          </a:prstGeom>
          <a:noFill/>
        </p:spPr>
        <p:txBody>
          <a:bodyPr wrap="square" rtlCol="0">
            <a:spAutoFit/>
          </a:bodyPr>
          <a:lstStyle/>
          <a:p>
            <a:pPr>
              <a:lnSpc>
                <a:spcPct val="150000"/>
              </a:lnSpc>
            </a:pPr>
            <a:endParaRPr lang="en-US" altLang="zh-CN" b="1" dirty="0" smtClean="0">
              <a:solidFill>
                <a:srgbClr val="FFC000"/>
              </a:solidFill>
            </a:endParaRPr>
          </a:p>
          <a:p>
            <a:pPr>
              <a:lnSpc>
                <a:spcPct val="150000"/>
              </a:lnSpc>
            </a:pPr>
            <a:r>
              <a:rPr lang="zh-CN" altLang="en-US" b="1" dirty="0" smtClean="0">
                <a:solidFill>
                  <a:srgbClr val="FFC000"/>
                </a:solidFill>
              </a:rPr>
              <a:t>学习</a:t>
            </a:r>
            <a:r>
              <a:rPr lang="zh-CN" altLang="en-US" b="1" dirty="0">
                <a:solidFill>
                  <a:srgbClr val="FFC000"/>
                </a:solidFill>
              </a:rPr>
              <a:t>解读：</a:t>
            </a:r>
            <a:endParaRPr lang="en-US" altLang="zh-CN" b="1" dirty="0">
              <a:solidFill>
                <a:srgbClr val="FFC000"/>
              </a:solidFill>
            </a:endParaRPr>
          </a:p>
          <a:p>
            <a:pPr>
              <a:lnSpc>
                <a:spcPts val="2500"/>
              </a:lnSpc>
            </a:pPr>
            <a:r>
              <a:rPr lang="en-US" altLang="zh-CN" dirty="0"/>
              <a:t>        </a:t>
            </a:r>
            <a:r>
              <a:rPr lang="en-US" altLang="zh-CN" dirty="0" smtClean="0"/>
              <a:t>——</a:t>
            </a:r>
            <a:r>
              <a:rPr lang="zh-CN" altLang="en-US" dirty="0" smtClean="0"/>
              <a:t>完善</a:t>
            </a:r>
            <a:r>
              <a:rPr lang="zh-CN" altLang="en-US" dirty="0"/>
              <a:t>了投入机制，突出了举办者（包括国家办学和社会力量办学）的投入义务。</a:t>
            </a:r>
          </a:p>
          <a:p>
            <a:pPr>
              <a:lnSpc>
                <a:spcPts val="2500"/>
              </a:lnSpc>
            </a:pPr>
            <a:r>
              <a:rPr lang="en-US" altLang="zh-CN" dirty="0" smtClean="0"/>
              <a:t>        ——</a:t>
            </a:r>
            <a:r>
              <a:rPr lang="zh-CN" altLang="en-US" dirty="0"/>
              <a:t>增加了受教育者合理分担成本的规定。</a:t>
            </a:r>
          </a:p>
          <a:p>
            <a:pPr>
              <a:lnSpc>
                <a:spcPts val="2500"/>
              </a:lnSpc>
            </a:pPr>
            <a:endParaRPr lang="zh-CN" altLang="en-US" dirty="0"/>
          </a:p>
        </p:txBody>
      </p:sp>
    </p:spTree>
    <p:extLst>
      <p:ext uri="{BB962C8B-B14F-4D97-AF65-F5344CB8AC3E}">
        <p14:creationId xmlns:p14="http://schemas.microsoft.com/office/powerpoint/2010/main" val="32291098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755576" y="980728"/>
            <a:ext cx="7848872" cy="5262979"/>
          </a:xfrm>
          <a:prstGeom prst="rect">
            <a:avLst/>
          </a:prstGeom>
          <a:noFill/>
        </p:spPr>
        <p:txBody>
          <a:bodyPr wrap="square" rtlCol="0">
            <a:spAutoFit/>
          </a:bodyPr>
          <a:lstStyle/>
          <a:p>
            <a:pPr algn="ctr">
              <a:lnSpc>
                <a:spcPct val="150000"/>
              </a:lnSpc>
            </a:pPr>
            <a:r>
              <a:rPr lang="zh-CN" altLang="en-US" sz="3200" b="1" dirty="0" smtClean="0">
                <a:solidFill>
                  <a:srgbClr val="FFC000"/>
                </a:solidFill>
                <a:latin typeface="方正黑体_GBK" panose="03000509000000000000" pitchFamily="65" charset="-122"/>
                <a:ea typeface="方正黑体_GBK" panose="03000509000000000000" pitchFamily="65" charset="-122"/>
              </a:rPr>
              <a:t>“两法”修改“四大亮点”</a:t>
            </a:r>
            <a:endParaRPr lang="en-US" altLang="zh-CN" sz="3200" b="1" dirty="0" smtClean="0">
              <a:solidFill>
                <a:srgbClr val="FFC000"/>
              </a:solidFill>
              <a:latin typeface="方正黑体_GBK" panose="03000509000000000000" pitchFamily="65" charset="-122"/>
              <a:ea typeface="方正黑体_GBK" panose="03000509000000000000" pitchFamily="65" charset="-122"/>
            </a:endParaRPr>
          </a:p>
          <a:p>
            <a:pPr>
              <a:lnSpc>
                <a:spcPct val="150000"/>
              </a:lnSpc>
            </a:pPr>
            <a:r>
              <a:rPr lang="zh-CN" altLang="en-US" sz="2400" dirty="0" smtClean="0">
                <a:latin typeface="方正黑体_GBK" panose="03000509000000000000" pitchFamily="65" charset="-122"/>
                <a:ea typeface="方正黑体_GBK" panose="03000509000000000000" pitchFamily="65" charset="-122"/>
              </a:rPr>
              <a:t>        一是进一步完善了中国教育基本制度，并做出明确的规定、明确的表述。</a:t>
            </a:r>
          </a:p>
          <a:p>
            <a:pPr>
              <a:lnSpc>
                <a:spcPct val="150000"/>
              </a:lnSpc>
            </a:pPr>
            <a:r>
              <a:rPr lang="zh-CN" altLang="en-US" sz="2400" dirty="0" smtClean="0">
                <a:latin typeface="方正黑体_GBK" panose="03000509000000000000" pitchFamily="65" charset="-122"/>
                <a:ea typeface="方正黑体_GBK" panose="03000509000000000000" pitchFamily="65" charset="-122"/>
              </a:rPr>
              <a:t>        二是“营利性”问题做出重大制度突破。 </a:t>
            </a:r>
            <a:r>
              <a:rPr lang="en-US" altLang="zh-CN" sz="2400" dirty="0" smtClean="0">
                <a:latin typeface="方正黑体_GBK" panose="03000509000000000000" pitchFamily="65" charset="-122"/>
                <a:ea typeface="方正黑体_GBK" panose="03000509000000000000" pitchFamily="65" charset="-122"/>
              </a:rPr>
              <a:t>“</a:t>
            </a:r>
            <a:r>
              <a:rPr lang="zh-CN" altLang="en-US" sz="2400" dirty="0" smtClean="0">
                <a:latin typeface="方正黑体_GBK" panose="03000509000000000000" pitchFamily="65" charset="-122"/>
                <a:ea typeface="方正黑体_GBK" panose="03000509000000000000" pitchFamily="65" charset="-122"/>
              </a:rPr>
              <a:t>任何组织和个人不得以营利为目的举办学校及其他教育机构”的规定被删除。</a:t>
            </a:r>
          </a:p>
          <a:p>
            <a:pPr>
              <a:lnSpc>
                <a:spcPct val="150000"/>
              </a:lnSpc>
            </a:pPr>
            <a:r>
              <a:rPr lang="zh-CN" altLang="en-US" sz="2400" dirty="0" smtClean="0">
                <a:latin typeface="方正黑体_GBK" panose="03000509000000000000" pitchFamily="65" charset="-122"/>
                <a:ea typeface="方正黑体_GBK" panose="03000509000000000000" pitchFamily="65" charset="-122"/>
              </a:rPr>
              <a:t>        三是下放设立高校审批权限，并完善了高等教育办学水平和质量的评估体系等规定。</a:t>
            </a:r>
          </a:p>
          <a:p>
            <a:pPr>
              <a:lnSpc>
                <a:spcPct val="150000"/>
              </a:lnSpc>
            </a:pPr>
            <a:r>
              <a:rPr lang="zh-CN" altLang="en-US" sz="2400" dirty="0" smtClean="0">
                <a:latin typeface="方正黑体_GBK" panose="03000509000000000000" pitchFamily="65" charset="-122"/>
                <a:ea typeface="方正黑体_GBK" panose="03000509000000000000" pitchFamily="65" charset="-122"/>
              </a:rPr>
              <a:t>        四是加大了违法处罚力度。</a:t>
            </a:r>
            <a:endParaRPr lang="zh-CN" altLang="en-US" sz="2400" dirty="0">
              <a:latin typeface="方正黑体_GBK" panose="03000509000000000000" pitchFamily="65" charset="-122"/>
              <a:ea typeface="方正黑体_GBK" panose="03000509000000000000" pitchFamily="65" charset="-122"/>
            </a:endParaRPr>
          </a:p>
        </p:txBody>
      </p:sp>
    </p:spTree>
    <p:extLst>
      <p:ext uri="{BB962C8B-B14F-4D97-AF65-F5344CB8AC3E}">
        <p14:creationId xmlns:p14="http://schemas.microsoft.com/office/powerpoint/2010/main" val="272805328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15616" y="1628800"/>
            <a:ext cx="6912768" cy="1667764"/>
          </a:xfrm>
          <a:prstGeom prst="rect">
            <a:avLst/>
          </a:prstGeom>
          <a:noFill/>
        </p:spPr>
        <p:txBody>
          <a:bodyPr wrap="square" rtlCol="0">
            <a:spAutoFit/>
          </a:bodyPr>
          <a:lstStyle/>
          <a:p>
            <a:pPr>
              <a:lnSpc>
                <a:spcPct val="150000"/>
              </a:lnSpc>
            </a:pPr>
            <a:r>
              <a:rPr lang="zh-CN" altLang="en-US" sz="2400" dirty="0" smtClean="0"/>
              <a:t>         </a:t>
            </a:r>
            <a:r>
              <a:rPr lang="zh-CN" altLang="en-US" sz="2400" b="1" dirty="0" smtClean="0"/>
              <a:t>根据全国人大的决定，以上对</a:t>
            </a:r>
            <a:r>
              <a:rPr lang="en-US" altLang="zh-CN" sz="2400" b="1" dirty="0" smtClean="0"/>
              <a:t>《</a:t>
            </a:r>
            <a:r>
              <a:rPr lang="zh-CN" altLang="en-US" sz="2400" b="1" dirty="0" smtClean="0"/>
              <a:t>中华人民共和国高等教育法</a:t>
            </a:r>
            <a:r>
              <a:rPr lang="en-US" altLang="zh-CN" sz="2400" b="1" dirty="0" smtClean="0"/>
              <a:t>》</a:t>
            </a:r>
            <a:r>
              <a:rPr lang="zh-CN" altLang="en-US" sz="2400" b="1" dirty="0" smtClean="0"/>
              <a:t>的七项</a:t>
            </a:r>
            <a:r>
              <a:rPr lang="zh-CN" altLang="en-US" sz="2400" b="1" dirty="0"/>
              <a:t>修改自</a:t>
            </a:r>
            <a:r>
              <a:rPr lang="en-US" altLang="zh-CN" sz="2400" b="1" dirty="0">
                <a:latin typeface="+mn-ea"/>
              </a:rPr>
              <a:t>2016</a:t>
            </a:r>
            <a:r>
              <a:rPr lang="zh-CN" altLang="en-US" sz="2400" b="1" dirty="0"/>
              <a:t>年</a:t>
            </a:r>
            <a:r>
              <a:rPr lang="en-US" altLang="zh-CN" sz="2400" b="1" dirty="0">
                <a:latin typeface="+mn-ea"/>
              </a:rPr>
              <a:t>6</a:t>
            </a:r>
            <a:r>
              <a:rPr lang="zh-CN" altLang="en-US" sz="2400" b="1" dirty="0"/>
              <a:t>月</a:t>
            </a:r>
            <a:r>
              <a:rPr lang="en-US" altLang="zh-CN" sz="2400" b="1" dirty="0">
                <a:latin typeface="+mn-ea"/>
              </a:rPr>
              <a:t>1</a:t>
            </a:r>
            <a:r>
              <a:rPr lang="zh-CN" altLang="en-US" sz="2400" b="1" dirty="0"/>
              <a:t>日起</a:t>
            </a:r>
            <a:r>
              <a:rPr lang="zh-CN" altLang="en-US" sz="2400" b="1" dirty="0" smtClean="0"/>
              <a:t>施行。</a:t>
            </a:r>
            <a:endParaRPr lang="zh-CN" altLang="en-US" sz="2400" b="1" dirty="0">
              <a:latin typeface="+mn-ea"/>
            </a:endParaRPr>
          </a:p>
        </p:txBody>
      </p:sp>
      <p:sp>
        <p:nvSpPr>
          <p:cNvPr id="3" name="TextBox 2"/>
          <p:cNvSpPr txBox="1"/>
          <p:nvPr/>
        </p:nvSpPr>
        <p:spPr>
          <a:xfrm>
            <a:off x="1331640" y="4005064"/>
            <a:ext cx="6264696" cy="1015663"/>
          </a:xfrm>
          <a:prstGeom prst="rect">
            <a:avLst/>
          </a:prstGeom>
          <a:noFill/>
        </p:spPr>
        <p:txBody>
          <a:bodyPr wrap="square" rtlCol="0">
            <a:spAutoFit/>
          </a:bodyPr>
          <a:lstStyle/>
          <a:p>
            <a:pPr algn="ctr"/>
            <a:r>
              <a:rPr lang="zh-CN" altLang="en-US" sz="6000" dirty="0" smtClean="0">
                <a:solidFill>
                  <a:schemeClr val="accent3"/>
                </a:solidFill>
                <a:latin typeface="华文隶书" panose="02010800040101010101" pitchFamily="2" charset="-122"/>
                <a:ea typeface="华文隶书" panose="02010800040101010101" pitchFamily="2" charset="-122"/>
              </a:rPr>
              <a:t>谢   谢</a:t>
            </a:r>
            <a:endParaRPr lang="zh-CN" altLang="en-US" sz="6000" dirty="0">
              <a:solidFill>
                <a:schemeClr val="accent3"/>
              </a:solidFill>
              <a:latin typeface="华文隶书" panose="02010800040101010101" pitchFamily="2" charset="-122"/>
              <a:ea typeface="华文隶书" panose="02010800040101010101" pitchFamily="2" charset="-122"/>
            </a:endParaRPr>
          </a:p>
        </p:txBody>
      </p:sp>
    </p:spTree>
    <p:extLst>
      <p:ext uri="{BB962C8B-B14F-4D97-AF65-F5344CB8AC3E}">
        <p14:creationId xmlns:p14="http://schemas.microsoft.com/office/powerpoint/2010/main" val="343308420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0151398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980728"/>
            <a:ext cx="8064896" cy="4616648"/>
          </a:xfrm>
          <a:prstGeom prst="rect">
            <a:avLst/>
          </a:prstGeom>
          <a:noFill/>
        </p:spPr>
        <p:txBody>
          <a:bodyPr wrap="square" rtlCol="0">
            <a:spAutoFit/>
          </a:bodyPr>
          <a:lstStyle/>
          <a:p>
            <a:pPr algn="ctr">
              <a:lnSpc>
                <a:spcPct val="150000"/>
              </a:lnSpc>
            </a:pPr>
            <a:r>
              <a:rPr lang="zh-CN" altLang="en-US" sz="2800" dirty="0" smtClean="0">
                <a:solidFill>
                  <a:srgbClr val="FFC000"/>
                </a:solidFill>
                <a:latin typeface="方正黑体_GBK" panose="03000509000000000000" pitchFamily="65" charset="-122"/>
                <a:ea typeface="方正黑体_GBK" panose="03000509000000000000" pitchFamily="65" charset="-122"/>
              </a:rPr>
              <a:t>“四大亮点”综述：</a:t>
            </a:r>
            <a:endParaRPr lang="en-US" altLang="zh-CN" sz="2800" dirty="0" smtClean="0">
              <a:solidFill>
                <a:srgbClr val="FFC000"/>
              </a:solidFill>
              <a:latin typeface="方正黑体_GBK" panose="03000509000000000000" pitchFamily="65" charset="-122"/>
              <a:ea typeface="方正黑体_GBK" panose="03000509000000000000" pitchFamily="65" charset="-122"/>
            </a:endParaRPr>
          </a:p>
          <a:p>
            <a:pPr>
              <a:lnSpc>
                <a:spcPct val="150000"/>
              </a:lnSpc>
            </a:pPr>
            <a:r>
              <a:rPr lang="zh-CN" altLang="en-US" sz="2400" dirty="0" smtClean="0">
                <a:latin typeface="方正黑体_GBK" panose="03000509000000000000" pitchFamily="65" charset="-122"/>
                <a:ea typeface="方正黑体_GBK" panose="03000509000000000000" pitchFamily="65" charset="-122"/>
              </a:rPr>
              <a:t>        一、进一步完善了中国教育基本制度。</a:t>
            </a:r>
            <a:endParaRPr lang="en-US" altLang="zh-CN" sz="2400" dirty="0" smtClean="0">
              <a:latin typeface="方正黑体_GBK" panose="03000509000000000000" pitchFamily="65" charset="-122"/>
              <a:ea typeface="方正黑体_GBK" panose="03000509000000000000" pitchFamily="65" charset="-122"/>
            </a:endParaRPr>
          </a:p>
          <a:p>
            <a:pPr>
              <a:lnSpc>
                <a:spcPct val="150000"/>
              </a:lnSpc>
            </a:pPr>
            <a:r>
              <a:rPr lang="en-US" altLang="zh-CN" sz="2400" dirty="0">
                <a:latin typeface="方正黑体_GBK" panose="03000509000000000000" pitchFamily="65" charset="-122"/>
                <a:ea typeface="方正黑体_GBK" panose="03000509000000000000" pitchFamily="65" charset="-122"/>
              </a:rPr>
              <a:t> </a:t>
            </a:r>
            <a:r>
              <a:rPr lang="en-US" altLang="zh-CN" sz="2400" dirty="0" smtClean="0">
                <a:latin typeface="方正黑体_GBK" panose="03000509000000000000" pitchFamily="65" charset="-122"/>
                <a:ea typeface="方正黑体_GBK" panose="03000509000000000000" pitchFamily="65" charset="-122"/>
              </a:rPr>
              <a:t>       </a:t>
            </a:r>
            <a:r>
              <a:rPr lang="zh-CN" altLang="en-US" sz="2400" dirty="0" smtClean="0">
                <a:latin typeface="方正黑体_GBK" panose="03000509000000000000" pitchFamily="65" charset="-122"/>
                <a:ea typeface="方正黑体_GBK" panose="03000509000000000000" pitchFamily="65" charset="-122"/>
              </a:rPr>
              <a:t>增加教育应当坚持立德树人，对受教育者加强社会主义核心价值观教育，增强受教育者的社会责任感、创新精神和实践能力的规定；增加国家采取措施促进教育公平，推动教育均衡发展的规定；增加关于完善现代国民教育体系、加快普及学前教育、推进教育信息化和培养国际化人才等内容。</a:t>
            </a:r>
            <a:endParaRPr lang="zh-CN" altLang="en-US" sz="2400" dirty="0">
              <a:latin typeface="方正黑体_GBK" panose="03000509000000000000" pitchFamily="65" charset="-122"/>
              <a:ea typeface="方正黑体_GBK" panose="03000509000000000000" pitchFamily="65" charset="-122"/>
            </a:endParaRPr>
          </a:p>
        </p:txBody>
      </p:sp>
    </p:spTree>
    <p:extLst>
      <p:ext uri="{BB962C8B-B14F-4D97-AF65-F5344CB8AC3E}">
        <p14:creationId xmlns:p14="http://schemas.microsoft.com/office/powerpoint/2010/main" val="332061158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980728"/>
            <a:ext cx="8064896" cy="5170646"/>
          </a:xfrm>
          <a:prstGeom prst="rect">
            <a:avLst/>
          </a:prstGeom>
          <a:noFill/>
        </p:spPr>
        <p:txBody>
          <a:bodyPr wrap="square" rtlCol="0">
            <a:spAutoFit/>
          </a:bodyPr>
          <a:lstStyle/>
          <a:p>
            <a:pPr algn="ctr">
              <a:lnSpc>
                <a:spcPct val="150000"/>
              </a:lnSpc>
            </a:pPr>
            <a:r>
              <a:rPr lang="zh-CN" altLang="en-US" sz="2800" dirty="0" smtClean="0">
                <a:solidFill>
                  <a:srgbClr val="FFC000"/>
                </a:solidFill>
                <a:latin typeface="方正黑体_GBK" panose="03000509000000000000" pitchFamily="65" charset="-122"/>
                <a:ea typeface="方正黑体_GBK" panose="03000509000000000000" pitchFamily="65" charset="-122"/>
              </a:rPr>
              <a:t>“四大亮点”综述</a:t>
            </a:r>
            <a:endParaRPr lang="en-US" altLang="zh-CN" sz="2800" dirty="0" smtClean="0">
              <a:solidFill>
                <a:srgbClr val="FFC000"/>
              </a:solidFill>
              <a:latin typeface="方正黑体_GBK" panose="03000509000000000000" pitchFamily="65" charset="-122"/>
              <a:ea typeface="方正黑体_GBK" panose="03000509000000000000" pitchFamily="65" charset="-122"/>
            </a:endParaRPr>
          </a:p>
          <a:p>
            <a:pPr>
              <a:lnSpc>
                <a:spcPct val="150000"/>
              </a:lnSpc>
            </a:pPr>
            <a:r>
              <a:rPr lang="zh-CN" altLang="en-US" sz="2400" dirty="0" smtClean="0">
                <a:latin typeface="方正黑体_GBK" panose="03000509000000000000" pitchFamily="65" charset="-122"/>
                <a:ea typeface="方正黑体_GBK" panose="03000509000000000000" pitchFamily="65" charset="-122"/>
              </a:rPr>
              <a:t>        二、教育“营利性”问题取得重大制度突破。</a:t>
            </a:r>
            <a:endParaRPr lang="en-US" altLang="zh-CN" sz="2400" dirty="0" smtClean="0">
              <a:latin typeface="方正黑体_GBK" panose="03000509000000000000" pitchFamily="65" charset="-122"/>
              <a:ea typeface="方正黑体_GBK" panose="03000509000000000000" pitchFamily="65" charset="-122"/>
            </a:endParaRPr>
          </a:p>
          <a:p>
            <a:pPr>
              <a:lnSpc>
                <a:spcPct val="150000"/>
              </a:lnSpc>
            </a:pPr>
            <a:r>
              <a:rPr lang="zh-CN" altLang="en-US" sz="2400" dirty="0" smtClean="0">
                <a:latin typeface="方正黑体_GBK" panose="03000509000000000000" pitchFamily="65" charset="-122"/>
                <a:ea typeface="方正黑体_GBK" panose="03000509000000000000" pitchFamily="65" charset="-122"/>
              </a:rPr>
              <a:t>        教育法删除了“任何组织和个人不得以营利为目的举办学校及其他教育机构”的规定，修改为“以财政性经费、捐赠资产举办或者参与举办的学校及其他教育机构不得设立为营利性组织”。高等教育法同时删除了“设立高等学校不得以营利为目的”的规定。国家财政将主要关注普及教育、义务教育，其他的教育领域将逐步引进一些社会资本，向商业化、社会化方向发展。</a:t>
            </a:r>
            <a:endParaRPr lang="zh-CN" altLang="en-US" sz="2400" dirty="0">
              <a:latin typeface="方正黑体_GBK" panose="03000509000000000000" pitchFamily="65" charset="-122"/>
              <a:ea typeface="方正黑体_GBK" panose="03000509000000000000" pitchFamily="65" charset="-122"/>
            </a:endParaRPr>
          </a:p>
        </p:txBody>
      </p:sp>
    </p:spTree>
    <p:extLst>
      <p:ext uri="{BB962C8B-B14F-4D97-AF65-F5344CB8AC3E}">
        <p14:creationId xmlns:p14="http://schemas.microsoft.com/office/powerpoint/2010/main" val="39765456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29468" y="980728"/>
            <a:ext cx="8064896" cy="5447645"/>
          </a:xfrm>
          <a:prstGeom prst="rect">
            <a:avLst/>
          </a:prstGeom>
          <a:noFill/>
        </p:spPr>
        <p:txBody>
          <a:bodyPr wrap="square" rtlCol="0">
            <a:spAutoFit/>
          </a:bodyPr>
          <a:lstStyle/>
          <a:p>
            <a:pPr algn="ctr">
              <a:lnSpc>
                <a:spcPct val="150000"/>
              </a:lnSpc>
            </a:pPr>
            <a:r>
              <a:rPr lang="zh-CN" altLang="en-US" sz="2800" dirty="0" smtClean="0">
                <a:solidFill>
                  <a:srgbClr val="FFC000"/>
                </a:solidFill>
                <a:latin typeface="方正黑体_GBK" panose="03000509000000000000" pitchFamily="65" charset="-122"/>
                <a:ea typeface="方正黑体_GBK" panose="03000509000000000000" pitchFamily="65" charset="-122"/>
              </a:rPr>
              <a:t>“四大亮点”</a:t>
            </a:r>
            <a:r>
              <a:rPr lang="zh-CN" altLang="en-US" sz="2800" dirty="0">
                <a:solidFill>
                  <a:srgbClr val="FFC000"/>
                </a:solidFill>
                <a:latin typeface="方正黑体_GBK" panose="03000509000000000000" pitchFamily="65" charset="-122"/>
                <a:ea typeface="方正黑体_GBK" panose="03000509000000000000" pitchFamily="65" charset="-122"/>
              </a:rPr>
              <a:t>综述</a:t>
            </a:r>
            <a:endParaRPr lang="en-US" altLang="zh-CN" sz="2800" dirty="0">
              <a:solidFill>
                <a:srgbClr val="FFC000"/>
              </a:solidFill>
              <a:latin typeface="方正黑体_GBK" panose="03000509000000000000" pitchFamily="65" charset="-122"/>
              <a:ea typeface="方正黑体_GBK" panose="03000509000000000000" pitchFamily="65" charset="-122"/>
            </a:endParaRPr>
          </a:p>
          <a:p>
            <a:pPr>
              <a:lnSpc>
                <a:spcPct val="150000"/>
              </a:lnSpc>
            </a:pPr>
            <a:r>
              <a:rPr lang="zh-CN" altLang="en-US" sz="3600" dirty="0">
                <a:latin typeface="方正黑体_GBK" panose="03000509000000000000" pitchFamily="65" charset="-122"/>
                <a:ea typeface="方正黑体_GBK" panose="03000509000000000000" pitchFamily="65" charset="-122"/>
              </a:rPr>
              <a:t>    </a:t>
            </a:r>
            <a:r>
              <a:rPr lang="zh-CN" altLang="en-US" sz="3600" dirty="0" smtClean="0">
                <a:latin typeface="方正黑体_GBK" panose="03000509000000000000" pitchFamily="65" charset="-122"/>
                <a:ea typeface="方正黑体_GBK" panose="03000509000000000000" pitchFamily="65" charset="-122"/>
              </a:rPr>
              <a:t> </a:t>
            </a:r>
            <a:r>
              <a:rPr lang="zh-CN" altLang="en-US" sz="2400" dirty="0">
                <a:latin typeface="方正黑体_GBK" panose="03000509000000000000" pitchFamily="65" charset="-122"/>
                <a:ea typeface="方正黑体_GBK" panose="03000509000000000000" pitchFamily="65" charset="-122"/>
              </a:rPr>
              <a:t>三、下放设立高校审批权限，完善了高等教育办学水平和质量的评估体系等规定。</a:t>
            </a:r>
            <a:r>
              <a:rPr lang="zh-CN" altLang="en-US" dirty="0">
                <a:latin typeface="方正黑体_GBK" panose="03000509000000000000" pitchFamily="65" charset="-122"/>
                <a:ea typeface="方正黑体_GBK" panose="03000509000000000000" pitchFamily="65" charset="-122"/>
              </a:rPr>
              <a:t>新修改的高等教育法规定设立实施本科及以上教育、专科教育的高等学校，分别由</a:t>
            </a:r>
            <a:r>
              <a:rPr lang="zh-CN" altLang="en-US" dirty="0">
                <a:solidFill>
                  <a:srgbClr val="FFC000"/>
                </a:solidFill>
                <a:latin typeface="方正黑体_GBK" panose="03000509000000000000" pitchFamily="65" charset="-122"/>
                <a:ea typeface="方正黑体_GBK" panose="03000509000000000000" pitchFamily="65" charset="-122"/>
              </a:rPr>
              <a:t>国务院教育行政部门、省级人民政府</a:t>
            </a:r>
            <a:r>
              <a:rPr lang="zh-CN" altLang="en-US" dirty="0">
                <a:latin typeface="方正黑体_GBK" panose="03000509000000000000" pitchFamily="65" charset="-122"/>
                <a:ea typeface="方正黑体_GBK" panose="03000509000000000000" pitchFamily="65" charset="-122"/>
              </a:rPr>
              <a:t>审批；</a:t>
            </a:r>
            <a:r>
              <a:rPr lang="zh-CN" altLang="en-US" dirty="0">
                <a:solidFill>
                  <a:srgbClr val="FFC000"/>
                </a:solidFill>
                <a:latin typeface="方正黑体_GBK" panose="03000509000000000000" pitchFamily="65" charset="-122"/>
                <a:ea typeface="方正黑体_GBK" panose="03000509000000000000" pitchFamily="65" charset="-122"/>
              </a:rPr>
              <a:t>强化高校学术委员会作用</a:t>
            </a:r>
            <a:r>
              <a:rPr lang="zh-CN" altLang="en-US" dirty="0">
                <a:latin typeface="方正黑体_GBK" panose="03000509000000000000" pitchFamily="65" charset="-122"/>
                <a:ea typeface="方正黑体_GBK" panose="03000509000000000000" pitchFamily="65" charset="-122"/>
              </a:rPr>
              <a:t>，规定学术委员会有权调查、处理学术纠纷，调查、认定学术不端行为，审议、决定有关学术发展、学术评价、学术规范的事项；</a:t>
            </a:r>
            <a:r>
              <a:rPr lang="zh-CN" altLang="en-US" dirty="0">
                <a:solidFill>
                  <a:srgbClr val="FFC000"/>
                </a:solidFill>
                <a:latin typeface="方正黑体_GBK" panose="03000509000000000000" pitchFamily="65" charset="-122"/>
                <a:ea typeface="方正黑体_GBK" panose="03000509000000000000" pitchFamily="65" charset="-122"/>
              </a:rPr>
              <a:t>改进高等学校评价模式，</a:t>
            </a:r>
            <a:r>
              <a:rPr lang="zh-CN" altLang="en-US" dirty="0">
                <a:latin typeface="方正黑体_GBK" panose="03000509000000000000" pitchFamily="65" charset="-122"/>
                <a:ea typeface="方正黑体_GBK" panose="03000509000000000000" pitchFamily="65" charset="-122"/>
              </a:rPr>
              <a:t>规定高校应建立本校办学水平、教育质量的保障与评价制度，教育行政部门负责组织专家或者委托第三方专业机构对高等学校的办学水平、效益和教育质量进行评估；</a:t>
            </a:r>
            <a:r>
              <a:rPr lang="zh-CN" altLang="en-US" dirty="0">
                <a:solidFill>
                  <a:srgbClr val="FFC000"/>
                </a:solidFill>
                <a:latin typeface="方正黑体_GBK" panose="03000509000000000000" pitchFamily="65" charset="-122"/>
                <a:ea typeface="方正黑体_GBK" panose="03000509000000000000" pitchFamily="65" charset="-122"/>
              </a:rPr>
              <a:t>完善高等教育投入机制</a:t>
            </a:r>
            <a:r>
              <a:rPr lang="zh-CN" altLang="en-US" dirty="0">
                <a:latin typeface="方正黑体_GBK" panose="03000509000000000000" pitchFamily="65" charset="-122"/>
                <a:ea typeface="方正黑体_GBK" panose="03000509000000000000" pitchFamily="65" charset="-122"/>
              </a:rPr>
              <a:t>，高等教育实行以举办者投入为主、受教育者合理分担培养成本、高等学校多种渠道筹措经费的机制。</a:t>
            </a:r>
          </a:p>
        </p:txBody>
      </p:sp>
    </p:spTree>
    <p:extLst>
      <p:ext uri="{BB962C8B-B14F-4D97-AF65-F5344CB8AC3E}">
        <p14:creationId xmlns:p14="http://schemas.microsoft.com/office/powerpoint/2010/main" val="332061158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11560" y="1052736"/>
            <a:ext cx="7992888" cy="4939814"/>
          </a:xfrm>
          <a:prstGeom prst="rect">
            <a:avLst/>
          </a:prstGeom>
        </p:spPr>
        <p:txBody>
          <a:bodyPr wrap="square">
            <a:spAutoFit/>
          </a:bodyPr>
          <a:lstStyle/>
          <a:p>
            <a:pPr algn="ctr">
              <a:lnSpc>
                <a:spcPct val="150000"/>
              </a:lnSpc>
            </a:pPr>
            <a:r>
              <a:rPr lang="zh-CN" altLang="en-US" sz="2800" dirty="0">
                <a:solidFill>
                  <a:srgbClr val="FFC000"/>
                </a:solidFill>
                <a:latin typeface="方正黑体_GBK" panose="03000509000000000000" pitchFamily="65" charset="-122"/>
                <a:ea typeface="方正黑体_GBK" panose="03000509000000000000" pitchFamily="65" charset="-122"/>
              </a:rPr>
              <a:t>“四大亮点”综述</a:t>
            </a:r>
            <a:endParaRPr lang="en-US" altLang="zh-CN" sz="2800" dirty="0">
              <a:solidFill>
                <a:srgbClr val="FFC000"/>
              </a:solidFill>
              <a:latin typeface="方正黑体_GBK" panose="03000509000000000000" pitchFamily="65" charset="-122"/>
              <a:ea typeface="方正黑体_GBK" panose="03000509000000000000" pitchFamily="65" charset="-122"/>
            </a:endParaRPr>
          </a:p>
          <a:p>
            <a:pPr>
              <a:lnSpc>
                <a:spcPct val="150000"/>
              </a:lnSpc>
            </a:pPr>
            <a:r>
              <a:rPr lang="zh-CN" altLang="en-US" dirty="0" smtClean="0">
                <a:latin typeface="方正黑体_GBK" panose="03000509000000000000" pitchFamily="65" charset="-122"/>
                <a:ea typeface="方正黑体_GBK" panose="03000509000000000000" pitchFamily="65" charset="-122"/>
              </a:rPr>
              <a:t>        </a:t>
            </a:r>
            <a:endParaRPr lang="en-US" altLang="zh-CN" dirty="0" smtClean="0">
              <a:latin typeface="方正黑体_GBK" panose="03000509000000000000" pitchFamily="65" charset="-122"/>
              <a:ea typeface="方正黑体_GBK" panose="03000509000000000000" pitchFamily="65" charset="-122"/>
            </a:endParaRPr>
          </a:p>
          <a:p>
            <a:pPr>
              <a:lnSpc>
                <a:spcPct val="150000"/>
              </a:lnSpc>
            </a:pPr>
            <a:r>
              <a:rPr lang="en-US" altLang="zh-CN" sz="2400" dirty="0" smtClean="0">
                <a:latin typeface="方正黑体_GBK" panose="03000509000000000000" pitchFamily="65" charset="-122"/>
                <a:ea typeface="方正黑体_GBK" panose="03000509000000000000" pitchFamily="65" charset="-122"/>
              </a:rPr>
              <a:t>      </a:t>
            </a:r>
            <a:r>
              <a:rPr lang="zh-CN" altLang="en-US" sz="2400" dirty="0" smtClean="0">
                <a:latin typeface="方正黑体_GBK" panose="03000509000000000000" pitchFamily="65" charset="-122"/>
                <a:ea typeface="方正黑体_GBK" panose="03000509000000000000" pitchFamily="65" charset="-122"/>
              </a:rPr>
              <a:t>四、细化并加大了违法处罚力度。</a:t>
            </a:r>
            <a:endParaRPr lang="en-US" altLang="zh-CN" sz="2400" dirty="0" smtClean="0">
              <a:latin typeface="方正黑体_GBK" panose="03000509000000000000" pitchFamily="65" charset="-122"/>
              <a:ea typeface="方正黑体_GBK" panose="03000509000000000000" pitchFamily="65" charset="-122"/>
            </a:endParaRPr>
          </a:p>
          <a:p>
            <a:pPr>
              <a:lnSpc>
                <a:spcPct val="150000"/>
              </a:lnSpc>
            </a:pPr>
            <a:r>
              <a:rPr lang="zh-CN" altLang="en-US" sz="2000" dirty="0" smtClean="0">
                <a:latin typeface="方正黑体_GBK" panose="03000509000000000000" pitchFamily="65" charset="-122"/>
                <a:ea typeface="方正黑体_GBK" panose="03000509000000000000" pitchFamily="65" charset="-122"/>
              </a:rPr>
              <a:t>       明确</a:t>
            </a:r>
            <a:r>
              <a:rPr lang="zh-CN" altLang="en-US" sz="2000" dirty="0">
                <a:latin typeface="方正黑体_GBK" panose="03000509000000000000" pitchFamily="65" charset="-122"/>
                <a:ea typeface="方正黑体_GBK" panose="03000509000000000000" pitchFamily="65" charset="-122"/>
              </a:rPr>
              <a:t>对</a:t>
            </a:r>
            <a:r>
              <a:rPr lang="zh-CN" altLang="en-US" sz="2000" dirty="0">
                <a:solidFill>
                  <a:srgbClr val="FFC000"/>
                </a:solidFill>
                <a:latin typeface="方正黑体_GBK" panose="03000509000000000000" pitchFamily="65" charset="-122"/>
                <a:ea typeface="方正黑体_GBK" panose="03000509000000000000" pitchFamily="65" charset="-122"/>
              </a:rPr>
              <a:t>考生作弊</a:t>
            </a:r>
            <a:r>
              <a:rPr lang="zh-CN" altLang="en-US" sz="2000" dirty="0">
                <a:latin typeface="方正黑体_GBK" panose="03000509000000000000" pitchFamily="65" charset="-122"/>
                <a:ea typeface="方正黑体_GBK" panose="03000509000000000000" pitchFamily="65" charset="-122"/>
              </a:rPr>
              <a:t>的可以取消考试成绩、停止参加考试</a:t>
            </a:r>
            <a:r>
              <a:rPr lang="en-US" altLang="zh-CN" sz="2000" dirty="0">
                <a:latin typeface="方正黑体_GBK" panose="03000509000000000000" pitchFamily="65" charset="-122"/>
                <a:ea typeface="方正黑体_GBK" panose="03000509000000000000" pitchFamily="65" charset="-122"/>
              </a:rPr>
              <a:t>1 </a:t>
            </a:r>
            <a:r>
              <a:rPr lang="zh-CN" altLang="en-US" sz="2000" dirty="0">
                <a:latin typeface="方正黑体_GBK" panose="03000509000000000000" pitchFamily="65" charset="-122"/>
                <a:ea typeface="方正黑体_GBK" panose="03000509000000000000" pitchFamily="65" charset="-122"/>
              </a:rPr>
              <a:t>年至</a:t>
            </a:r>
            <a:r>
              <a:rPr lang="en-US" altLang="zh-CN" sz="2000" dirty="0">
                <a:latin typeface="方正黑体_GBK" panose="03000509000000000000" pitchFamily="65" charset="-122"/>
                <a:ea typeface="方正黑体_GBK" panose="03000509000000000000" pitchFamily="65" charset="-122"/>
              </a:rPr>
              <a:t>3 </a:t>
            </a:r>
            <a:r>
              <a:rPr lang="zh-CN" altLang="en-US" sz="2000" dirty="0">
                <a:latin typeface="方正黑体_GBK" panose="03000509000000000000" pitchFamily="65" charset="-122"/>
                <a:ea typeface="方正黑体_GBK" panose="03000509000000000000" pitchFamily="65" charset="-122"/>
              </a:rPr>
              <a:t>年；对</a:t>
            </a:r>
            <a:r>
              <a:rPr lang="zh-CN" altLang="en-US" sz="2000" dirty="0">
                <a:solidFill>
                  <a:srgbClr val="FFC000"/>
                </a:solidFill>
                <a:latin typeface="方正黑体_GBK" panose="03000509000000000000" pitchFamily="65" charset="-122"/>
                <a:ea typeface="方正黑体_GBK" panose="03000509000000000000" pitchFamily="65" charset="-122"/>
              </a:rPr>
              <a:t>组织、帮助作弊</a:t>
            </a:r>
            <a:r>
              <a:rPr lang="zh-CN" altLang="en-US" sz="2000" dirty="0">
                <a:latin typeface="方正黑体_GBK" panose="03000509000000000000" pitchFamily="65" charset="-122"/>
                <a:ea typeface="方正黑体_GBK" panose="03000509000000000000" pitchFamily="65" charset="-122"/>
              </a:rPr>
              <a:t>者没收违法所得并处以违法所得</a:t>
            </a:r>
            <a:r>
              <a:rPr lang="en-US" altLang="zh-CN" sz="2000" dirty="0">
                <a:latin typeface="方正黑体_GBK" panose="03000509000000000000" pitchFamily="65" charset="-122"/>
                <a:ea typeface="方正黑体_GBK" panose="03000509000000000000" pitchFamily="65" charset="-122"/>
              </a:rPr>
              <a:t>1 </a:t>
            </a:r>
            <a:r>
              <a:rPr lang="zh-CN" altLang="en-US" sz="2000" dirty="0">
                <a:latin typeface="方正黑体_GBK" panose="03000509000000000000" pitchFamily="65" charset="-122"/>
                <a:ea typeface="方正黑体_GBK" panose="03000509000000000000" pitchFamily="65" charset="-122"/>
              </a:rPr>
              <a:t>倍以上</a:t>
            </a:r>
            <a:r>
              <a:rPr lang="en-US" altLang="zh-CN" sz="2000" dirty="0">
                <a:latin typeface="方正黑体_GBK" panose="03000509000000000000" pitchFamily="65" charset="-122"/>
                <a:ea typeface="方正黑体_GBK" panose="03000509000000000000" pitchFamily="65" charset="-122"/>
              </a:rPr>
              <a:t>5 </a:t>
            </a:r>
            <a:r>
              <a:rPr lang="zh-CN" altLang="en-US" sz="2000" dirty="0">
                <a:latin typeface="方正黑体_GBK" panose="03000509000000000000" pitchFamily="65" charset="-122"/>
                <a:ea typeface="方正黑体_GBK" panose="03000509000000000000" pitchFamily="65" charset="-122"/>
              </a:rPr>
              <a:t>倍以下罚款、治安管理处罚；对疏于管理的</a:t>
            </a:r>
            <a:r>
              <a:rPr lang="zh-CN" altLang="en-US" sz="2000" dirty="0">
                <a:solidFill>
                  <a:srgbClr val="FFC000"/>
                </a:solidFill>
                <a:latin typeface="方正黑体_GBK" panose="03000509000000000000" pitchFamily="65" charset="-122"/>
                <a:ea typeface="方正黑体_GBK" panose="03000509000000000000" pitchFamily="65" charset="-122"/>
              </a:rPr>
              <a:t>教育行政部门、考试机构</a:t>
            </a:r>
            <a:r>
              <a:rPr lang="zh-CN" altLang="en-US" sz="2000" dirty="0">
                <a:latin typeface="方正黑体_GBK" panose="03000509000000000000" pitchFamily="65" charset="-122"/>
                <a:ea typeface="方正黑体_GBK" panose="03000509000000000000" pitchFamily="65" charset="-122"/>
              </a:rPr>
              <a:t>人员给予处分，直至追究刑事责任。对</a:t>
            </a:r>
            <a:r>
              <a:rPr lang="zh-CN" altLang="en-US" sz="2000" dirty="0">
                <a:solidFill>
                  <a:srgbClr val="FFC000"/>
                </a:solidFill>
                <a:latin typeface="方正黑体_GBK" panose="03000509000000000000" pitchFamily="65" charset="-122"/>
                <a:ea typeface="方正黑体_GBK" panose="03000509000000000000" pitchFamily="65" charset="-122"/>
              </a:rPr>
              <a:t>违法颁发学位证书、学历证书</a:t>
            </a:r>
            <a:r>
              <a:rPr lang="zh-CN" altLang="en-US" sz="2000" dirty="0">
                <a:latin typeface="方正黑体_GBK" panose="03000509000000000000" pitchFamily="65" charset="-122"/>
                <a:ea typeface="方正黑体_GBK" panose="03000509000000000000" pitchFamily="65" charset="-122"/>
              </a:rPr>
              <a:t>等的学校或其他教育机构，可以责令停止招生资格</a:t>
            </a:r>
            <a:r>
              <a:rPr lang="en-US" altLang="zh-CN" sz="2000" dirty="0">
                <a:latin typeface="方正黑体_GBK" panose="03000509000000000000" pitchFamily="65" charset="-122"/>
                <a:ea typeface="方正黑体_GBK" panose="03000509000000000000" pitchFamily="65" charset="-122"/>
              </a:rPr>
              <a:t>1 </a:t>
            </a:r>
            <a:r>
              <a:rPr lang="zh-CN" altLang="en-US" sz="2000" dirty="0">
                <a:latin typeface="方正黑体_GBK" panose="03000509000000000000" pitchFamily="65" charset="-122"/>
                <a:ea typeface="方正黑体_GBK" panose="03000509000000000000" pitchFamily="65" charset="-122"/>
              </a:rPr>
              <a:t>年至</a:t>
            </a:r>
            <a:r>
              <a:rPr lang="en-US" altLang="zh-CN" sz="2000" dirty="0">
                <a:latin typeface="方正黑体_GBK" panose="03000509000000000000" pitchFamily="65" charset="-122"/>
                <a:ea typeface="方正黑体_GBK" panose="03000509000000000000" pitchFamily="65" charset="-122"/>
              </a:rPr>
              <a:t>3 </a:t>
            </a:r>
            <a:r>
              <a:rPr lang="zh-CN" altLang="en-US" sz="2000" dirty="0">
                <a:latin typeface="方正黑体_GBK" panose="03000509000000000000" pitchFamily="65" charset="-122"/>
                <a:ea typeface="方正黑体_GBK" panose="03000509000000000000" pitchFamily="65" charset="-122"/>
              </a:rPr>
              <a:t>年，直至撤销招生资格、颁发证书资格；以</a:t>
            </a:r>
            <a:r>
              <a:rPr lang="zh-CN" altLang="en-US" sz="2000" dirty="0">
                <a:solidFill>
                  <a:srgbClr val="FFC000"/>
                </a:solidFill>
                <a:latin typeface="方正黑体_GBK" panose="03000509000000000000" pitchFamily="65" charset="-122"/>
                <a:ea typeface="方正黑体_GBK" panose="03000509000000000000" pitchFamily="65" charset="-122"/>
              </a:rPr>
              <a:t>不正当手段获得学位证书、学历证书</a:t>
            </a:r>
            <a:r>
              <a:rPr lang="zh-CN" altLang="en-US" sz="2000" dirty="0">
                <a:latin typeface="方正黑体_GBK" panose="03000509000000000000" pitchFamily="65" charset="-122"/>
                <a:ea typeface="方正黑体_GBK" panose="03000509000000000000" pitchFamily="65" charset="-122"/>
              </a:rPr>
              <a:t>等的，由颁发机构撤销相关证书。</a:t>
            </a:r>
          </a:p>
        </p:txBody>
      </p:sp>
    </p:spTree>
    <p:extLst>
      <p:ext uri="{BB962C8B-B14F-4D97-AF65-F5344CB8AC3E}">
        <p14:creationId xmlns:p14="http://schemas.microsoft.com/office/powerpoint/2010/main" val="280390186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5536" y="260648"/>
            <a:ext cx="6192688" cy="461665"/>
          </a:xfrm>
          <a:prstGeom prst="rect">
            <a:avLst/>
          </a:prstGeom>
          <a:noFill/>
        </p:spPr>
        <p:txBody>
          <a:bodyPr wrap="square" rtlCol="0">
            <a:spAutoFit/>
          </a:bodyPr>
          <a:lstStyle/>
          <a:p>
            <a:r>
              <a:rPr lang="zh-CN" altLang="en-US" sz="2400" dirty="0" smtClean="0">
                <a:solidFill>
                  <a:srgbClr val="FFC000"/>
                </a:solidFill>
                <a:latin typeface="华文琥珀" panose="02010800040101010101" pitchFamily="2" charset="-122"/>
                <a:ea typeface="华文琥珀" panose="02010800040101010101" pitchFamily="2" charset="-122"/>
              </a:rPr>
              <a:t>对比学习和解读</a:t>
            </a:r>
            <a:r>
              <a:rPr lang="en-US" altLang="zh-CN" sz="2400" dirty="0" smtClean="0">
                <a:solidFill>
                  <a:srgbClr val="FFC000"/>
                </a:solidFill>
                <a:latin typeface="华文琥珀" panose="02010800040101010101" pitchFamily="2" charset="-122"/>
                <a:ea typeface="华文琥珀" panose="02010800040101010101" pitchFamily="2" charset="-122"/>
              </a:rPr>
              <a:t>《</a:t>
            </a:r>
            <a:r>
              <a:rPr lang="zh-CN" altLang="en-US" sz="2400" dirty="0" smtClean="0">
                <a:solidFill>
                  <a:srgbClr val="FFC000"/>
                </a:solidFill>
                <a:latin typeface="华文琥珀" panose="02010800040101010101" pitchFamily="2" charset="-122"/>
                <a:ea typeface="华文琥珀" panose="02010800040101010101" pitchFamily="2" charset="-122"/>
              </a:rPr>
              <a:t>教育法</a:t>
            </a:r>
            <a:r>
              <a:rPr lang="en-US" altLang="zh-CN" sz="2400" dirty="0" smtClean="0">
                <a:solidFill>
                  <a:srgbClr val="FFC000"/>
                </a:solidFill>
                <a:latin typeface="华文琥珀" panose="02010800040101010101" pitchFamily="2" charset="-122"/>
                <a:ea typeface="华文琥珀" panose="02010800040101010101" pitchFamily="2" charset="-122"/>
              </a:rPr>
              <a:t>》</a:t>
            </a:r>
            <a:endParaRPr lang="zh-CN" altLang="en-US" sz="2400" dirty="0">
              <a:solidFill>
                <a:srgbClr val="FFC000"/>
              </a:solidFill>
              <a:latin typeface="华文琥珀" panose="02010800040101010101" pitchFamily="2" charset="-122"/>
              <a:ea typeface="华文琥珀" panose="02010800040101010101" pitchFamily="2" charset="-122"/>
            </a:endParaRPr>
          </a:p>
        </p:txBody>
      </p:sp>
      <p:graphicFrame>
        <p:nvGraphicFramePr>
          <p:cNvPr id="3" name="表格 2"/>
          <p:cNvGraphicFramePr>
            <a:graphicFrameLocks noGrp="1"/>
          </p:cNvGraphicFramePr>
          <p:nvPr>
            <p:extLst>
              <p:ext uri="{D42A27DB-BD31-4B8C-83A1-F6EECF244321}">
                <p14:modId xmlns:p14="http://schemas.microsoft.com/office/powerpoint/2010/main" val="3151206478"/>
              </p:ext>
            </p:extLst>
          </p:nvPr>
        </p:nvGraphicFramePr>
        <p:xfrm>
          <a:off x="395536" y="908720"/>
          <a:ext cx="8352928" cy="2304256"/>
        </p:xfrm>
        <a:graphic>
          <a:graphicData uri="http://schemas.openxmlformats.org/drawingml/2006/table">
            <a:tbl>
              <a:tblPr firstRow="1" bandRow="1">
                <a:tableStyleId>{5C22544A-7EE6-4342-B048-85BDC9FD1C3A}</a:tableStyleId>
              </a:tblPr>
              <a:tblGrid>
                <a:gridCol w="4176464"/>
                <a:gridCol w="4176464"/>
              </a:tblGrid>
              <a:tr h="2304256">
                <a:tc>
                  <a:txBody>
                    <a:bodyPr/>
                    <a:lstStyle/>
                    <a:p>
                      <a:pPr>
                        <a:lnSpc>
                          <a:spcPct val="150000"/>
                        </a:lnSpc>
                      </a:pPr>
                      <a:r>
                        <a:rPr lang="zh-CN" altLang="en-US" dirty="0" smtClean="0"/>
                        <a:t>         第五条  教育必须为社会主义现代化建设服务，必须与生产劳动相结合，培养德、智、体等方面全面发展的社会主义事业的建设者和接班人。</a:t>
                      </a:r>
                      <a:endParaRPr lang="zh-CN" altLang="en-US" dirty="0"/>
                    </a:p>
                  </a:txBody>
                  <a:tcPr/>
                </a:tc>
                <a:tc>
                  <a:txBody>
                    <a:bodyPr/>
                    <a:lstStyle/>
                    <a:p>
                      <a:pPr>
                        <a:lnSpc>
                          <a:spcPct val="150000"/>
                        </a:lnSpc>
                      </a:pPr>
                      <a:r>
                        <a:rPr lang="zh-CN" altLang="en-US" dirty="0" smtClean="0"/>
                        <a:t>         第五条  教育必须为社会主义现代化建设服务</a:t>
                      </a:r>
                      <a:r>
                        <a:rPr lang="zh-CN" altLang="en-US" dirty="0" smtClean="0">
                          <a:solidFill>
                            <a:srgbClr val="FFC000"/>
                          </a:solidFill>
                        </a:rPr>
                        <a:t>、为人民服务</a:t>
                      </a:r>
                      <a:r>
                        <a:rPr lang="zh-CN" altLang="en-US" dirty="0" smtClean="0"/>
                        <a:t>，必须与生产劳动和社会实践相结合，培养德、智、体</a:t>
                      </a:r>
                      <a:r>
                        <a:rPr lang="zh-CN" altLang="en-US" dirty="0" smtClean="0">
                          <a:solidFill>
                            <a:srgbClr val="FFC000"/>
                          </a:solidFill>
                        </a:rPr>
                        <a:t>、美</a:t>
                      </a:r>
                      <a:r>
                        <a:rPr lang="zh-CN" altLang="en-US" dirty="0" smtClean="0"/>
                        <a:t>等方面全面发展的社会主义建设者和接班人。</a:t>
                      </a:r>
                      <a:endParaRPr lang="zh-CN" altLang="en-US" dirty="0"/>
                    </a:p>
                  </a:txBody>
                  <a:tcPr/>
                </a:tc>
              </a:tr>
            </a:tbl>
          </a:graphicData>
        </a:graphic>
      </p:graphicFrame>
      <p:sp>
        <p:nvSpPr>
          <p:cNvPr id="4" name="TextBox 3"/>
          <p:cNvSpPr txBox="1"/>
          <p:nvPr/>
        </p:nvSpPr>
        <p:spPr>
          <a:xfrm>
            <a:off x="323528" y="3573016"/>
            <a:ext cx="8496944" cy="2862322"/>
          </a:xfrm>
          <a:prstGeom prst="rect">
            <a:avLst/>
          </a:prstGeom>
          <a:noFill/>
        </p:spPr>
        <p:txBody>
          <a:bodyPr wrap="square" rtlCol="0">
            <a:spAutoFit/>
          </a:bodyPr>
          <a:lstStyle/>
          <a:p>
            <a:r>
              <a:rPr lang="zh-CN" altLang="en-US" b="1" dirty="0" smtClean="0">
                <a:solidFill>
                  <a:srgbClr val="FFC000"/>
                </a:solidFill>
              </a:rPr>
              <a:t>学习解读：</a:t>
            </a:r>
            <a:endParaRPr lang="en-US" altLang="zh-CN" b="1" dirty="0" smtClean="0">
              <a:solidFill>
                <a:srgbClr val="FFC000"/>
              </a:solidFill>
            </a:endParaRPr>
          </a:p>
          <a:p>
            <a:pPr>
              <a:lnSpc>
                <a:spcPct val="150000"/>
              </a:lnSpc>
            </a:pPr>
            <a:r>
              <a:rPr lang="en-US" altLang="zh-CN" dirty="0" smtClean="0"/>
              <a:t>        ——</a:t>
            </a:r>
            <a:r>
              <a:rPr lang="zh-CN" altLang="en-US" dirty="0"/>
              <a:t>对我国</a:t>
            </a:r>
            <a:r>
              <a:rPr lang="zh-CN" altLang="en-US" dirty="0" smtClean="0"/>
              <a:t>教育方针、任务做了进一步完善。突出</a:t>
            </a:r>
            <a:r>
              <a:rPr lang="zh-CN" altLang="en-US" dirty="0"/>
              <a:t>了“为人民服务”的社会主义教育事业的本质</a:t>
            </a:r>
            <a:r>
              <a:rPr lang="zh-CN" altLang="en-US" dirty="0" smtClean="0"/>
              <a:t>。增加了“美育”为培养目标的基本内容。</a:t>
            </a:r>
            <a:endParaRPr lang="zh-CN" altLang="en-US" dirty="0"/>
          </a:p>
          <a:p>
            <a:pPr>
              <a:lnSpc>
                <a:spcPct val="150000"/>
              </a:lnSpc>
            </a:pPr>
            <a:r>
              <a:rPr lang="en-US" altLang="zh-CN" dirty="0" smtClean="0"/>
              <a:t>        ——</a:t>
            </a:r>
            <a:r>
              <a:rPr lang="zh-CN" altLang="en-US" dirty="0"/>
              <a:t>依据和制度积累</a:t>
            </a:r>
            <a:r>
              <a:rPr lang="zh-CN" altLang="en-US" dirty="0" smtClean="0"/>
              <a:t>：</a:t>
            </a:r>
            <a:r>
              <a:rPr lang="en-US" altLang="zh-CN" dirty="0" smtClean="0"/>
              <a:t>《</a:t>
            </a:r>
            <a:r>
              <a:rPr lang="zh-CN" altLang="en-US" dirty="0" smtClean="0"/>
              <a:t>纲要</a:t>
            </a:r>
            <a:r>
              <a:rPr lang="en-US" altLang="zh-CN" dirty="0" smtClean="0"/>
              <a:t>》</a:t>
            </a:r>
            <a:r>
              <a:rPr lang="zh-CN" altLang="en-US" dirty="0"/>
              <a:t>“全面贯彻党的教育方针，坚持教育为社会主义现代化建设服务，为人民服务，与生产劳动和社会实践相结合，培养德智体美全面发展的社会主义建设者和</a:t>
            </a:r>
            <a:r>
              <a:rPr lang="zh-CN" altLang="en-US" dirty="0" smtClean="0"/>
              <a:t>接班人”。党</a:t>
            </a:r>
            <a:r>
              <a:rPr lang="zh-CN" altLang="en-US" dirty="0"/>
              <a:t>的十八大</a:t>
            </a:r>
            <a:r>
              <a:rPr lang="zh-CN" altLang="en-US" dirty="0" smtClean="0"/>
              <a:t>报告，中央</a:t>
            </a:r>
            <a:r>
              <a:rPr lang="en-US" altLang="zh-CN" dirty="0" smtClean="0"/>
              <a:t>《</a:t>
            </a:r>
            <a:r>
              <a:rPr lang="zh-CN" altLang="en-US" dirty="0" smtClean="0"/>
              <a:t>十三五建议</a:t>
            </a:r>
            <a:r>
              <a:rPr lang="en-US" altLang="zh-CN" dirty="0" smtClean="0"/>
              <a:t>》</a:t>
            </a:r>
            <a:r>
              <a:rPr lang="zh-CN" altLang="en-US" dirty="0" smtClean="0"/>
              <a:t>做了进一步阐述。</a:t>
            </a:r>
            <a:endParaRPr lang="zh-CN" altLang="en-US" dirty="0"/>
          </a:p>
        </p:txBody>
      </p:sp>
    </p:spTree>
    <p:extLst>
      <p:ext uri="{BB962C8B-B14F-4D97-AF65-F5344CB8AC3E}">
        <p14:creationId xmlns:p14="http://schemas.microsoft.com/office/powerpoint/2010/main" val="295446293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5536" y="260648"/>
            <a:ext cx="6192688" cy="461665"/>
          </a:xfrm>
          <a:prstGeom prst="rect">
            <a:avLst/>
          </a:prstGeom>
          <a:noFill/>
        </p:spPr>
        <p:txBody>
          <a:bodyPr wrap="square" rtlCol="0">
            <a:spAutoFit/>
          </a:bodyPr>
          <a:lstStyle/>
          <a:p>
            <a:r>
              <a:rPr lang="zh-CN" altLang="en-US" sz="2400" dirty="0" smtClean="0">
                <a:solidFill>
                  <a:srgbClr val="FFC000"/>
                </a:solidFill>
                <a:latin typeface="华文琥珀" panose="02010800040101010101" pitchFamily="2" charset="-122"/>
                <a:ea typeface="华文琥珀" panose="02010800040101010101" pitchFamily="2" charset="-122"/>
              </a:rPr>
              <a:t>对比学习和解读</a:t>
            </a:r>
            <a:endParaRPr lang="zh-CN" altLang="en-US" sz="2400" dirty="0">
              <a:solidFill>
                <a:srgbClr val="FFC000"/>
              </a:solidFill>
              <a:latin typeface="华文琥珀" panose="02010800040101010101" pitchFamily="2" charset="-122"/>
              <a:ea typeface="华文琥珀" panose="02010800040101010101" pitchFamily="2" charset="-122"/>
            </a:endParaRPr>
          </a:p>
        </p:txBody>
      </p:sp>
      <p:graphicFrame>
        <p:nvGraphicFramePr>
          <p:cNvPr id="3" name="表格 2"/>
          <p:cNvGraphicFramePr>
            <a:graphicFrameLocks noGrp="1"/>
          </p:cNvGraphicFramePr>
          <p:nvPr>
            <p:extLst>
              <p:ext uri="{D42A27DB-BD31-4B8C-83A1-F6EECF244321}">
                <p14:modId xmlns:p14="http://schemas.microsoft.com/office/powerpoint/2010/main" val="3835432896"/>
              </p:ext>
            </p:extLst>
          </p:nvPr>
        </p:nvGraphicFramePr>
        <p:xfrm>
          <a:off x="395536" y="908720"/>
          <a:ext cx="8352928" cy="2936240"/>
        </p:xfrm>
        <a:graphic>
          <a:graphicData uri="http://schemas.openxmlformats.org/drawingml/2006/table">
            <a:tbl>
              <a:tblPr firstRow="1" bandRow="1">
                <a:tableStyleId>{5C22544A-7EE6-4342-B048-85BDC9FD1C3A}</a:tableStyleId>
              </a:tblPr>
              <a:tblGrid>
                <a:gridCol w="4176464"/>
                <a:gridCol w="4176464"/>
              </a:tblGrid>
              <a:tr h="2304256">
                <a:tc>
                  <a:txBody>
                    <a:bodyPr/>
                    <a:lstStyle/>
                    <a:p>
                      <a:pPr>
                        <a:lnSpc>
                          <a:spcPts val="2800"/>
                        </a:lnSpc>
                      </a:pPr>
                      <a:r>
                        <a:rPr lang="zh-CN" altLang="en-US" dirty="0" smtClean="0"/>
                        <a:t>        </a:t>
                      </a:r>
                      <a:endParaRPr lang="en-US" altLang="zh-CN" dirty="0" smtClean="0"/>
                    </a:p>
                    <a:p>
                      <a:pPr>
                        <a:lnSpc>
                          <a:spcPts val="2800"/>
                        </a:lnSpc>
                      </a:pPr>
                      <a:endParaRPr lang="en-US" altLang="zh-CN" dirty="0" smtClean="0"/>
                    </a:p>
                    <a:p>
                      <a:pPr>
                        <a:lnSpc>
                          <a:spcPts val="2800"/>
                        </a:lnSpc>
                      </a:pPr>
                      <a:endParaRPr lang="en-US" altLang="zh-CN" dirty="0" smtClean="0"/>
                    </a:p>
                    <a:p>
                      <a:pPr>
                        <a:lnSpc>
                          <a:spcPts val="2800"/>
                        </a:lnSpc>
                      </a:pPr>
                      <a:endParaRPr lang="en-US" altLang="zh-CN" dirty="0" smtClean="0"/>
                    </a:p>
                    <a:p>
                      <a:pPr>
                        <a:lnSpc>
                          <a:spcPts val="2800"/>
                        </a:lnSpc>
                      </a:pPr>
                      <a:r>
                        <a:rPr lang="en-US" altLang="zh-CN" dirty="0" smtClean="0"/>
                        <a:t>        </a:t>
                      </a:r>
                      <a:r>
                        <a:rPr lang="zh-CN" altLang="en-US" dirty="0" smtClean="0"/>
                        <a:t>第六条   国家在受教育者中进行爱国主义、集体主义、社会主义的教育，进行理想、道德、纪律、法制、国防和民族团结的教育。</a:t>
                      </a:r>
                      <a:endParaRPr lang="zh-CN" altLang="en-US" dirty="0"/>
                    </a:p>
                  </a:txBody>
                  <a:tcPr/>
                </a:tc>
                <a:tc>
                  <a:txBody>
                    <a:bodyPr/>
                    <a:lstStyle/>
                    <a:p>
                      <a:pPr>
                        <a:lnSpc>
                          <a:spcPts val="2800"/>
                        </a:lnSpc>
                      </a:pPr>
                      <a:r>
                        <a:rPr lang="zh-CN" altLang="en-US" dirty="0" smtClean="0"/>
                        <a:t>         第六条    </a:t>
                      </a:r>
                      <a:r>
                        <a:rPr lang="zh-CN" altLang="en-US" dirty="0" smtClean="0">
                          <a:solidFill>
                            <a:srgbClr val="FFC000"/>
                          </a:solidFill>
                        </a:rPr>
                        <a:t>教育应当坚持立德树人，对受教育者加强社会主义核心价值观教育，增强受教育者的社会责任感、创新精神和实践能力。</a:t>
                      </a:r>
                    </a:p>
                    <a:p>
                      <a:pPr>
                        <a:lnSpc>
                          <a:spcPts val="2800"/>
                        </a:lnSpc>
                      </a:pPr>
                      <a:r>
                        <a:rPr lang="zh-CN" altLang="en-US" dirty="0" smtClean="0"/>
                        <a:t>　　国家在受教育者中进行爱国主义、集体主义、</a:t>
                      </a:r>
                      <a:r>
                        <a:rPr lang="zh-CN" altLang="en-US" dirty="0" smtClean="0">
                          <a:solidFill>
                            <a:srgbClr val="FFC000"/>
                          </a:solidFill>
                        </a:rPr>
                        <a:t>中国特色</a:t>
                      </a:r>
                      <a:r>
                        <a:rPr lang="zh-CN" altLang="en-US" dirty="0" smtClean="0"/>
                        <a:t>社会主义的教育，进行理想、道德、纪律、法治、国防和民族团结的教育。</a:t>
                      </a:r>
                    </a:p>
                  </a:txBody>
                  <a:tcPr/>
                </a:tc>
              </a:tr>
            </a:tbl>
          </a:graphicData>
        </a:graphic>
      </p:graphicFrame>
      <p:sp>
        <p:nvSpPr>
          <p:cNvPr id="4" name="TextBox 3"/>
          <p:cNvSpPr txBox="1"/>
          <p:nvPr/>
        </p:nvSpPr>
        <p:spPr>
          <a:xfrm>
            <a:off x="323528" y="3573016"/>
            <a:ext cx="8496944" cy="3277820"/>
          </a:xfrm>
          <a:prstGeom prst="rect">
            <a:avLst/>
          </a:prstGeom>
          <a:noFill/>
        </p:spPr>
        <p:txBody>
          <a:bodyPr wrap="square" rtlCol="0">
            <a:spAutoFit/>
          </a:bodyPr>
          <a:lstStyle/>
          <a:p>
            <a:endParaRPr lang="en-US" altLang="zh-CN" b="1" dirty="0" smtClean="0">
              <a:solidFill>
                <a:srgbClr val="FFC000"/>
              </a:solidFill>
            </a:endParaRPr>
          </a:p>
          <a:p>
            <a:pPr>
              <a:lnSpc>
                <a:spcPct val="150000"/>
              </a:lnSpc>
            </a:pPr>
            <a:r>
              <a:rPr lang="zh-CN" altLang="en-US" b="1" dirty="0" smtClean="0">
                <a:solidFill>
                  <a:srgbClr val="FFC000"/>
                </a:solidFill>
              </a:rPr>
              <a:t>学习解读：</a:t>
            </a:r>
            <a:endParaRPr lang="en-US" altLang="zh-CN" b="1" dirty="0" smtClean="0">
              <a:solidFill>
                <a:srgbClr val="FFC000"/>
              </a:solidFill>
            </a:endParaRPr>
          </a:p>
          <a:p>
            <a:pPr>
              <a:lnSpc>
                <a:spcPct val="150000"/>
              </a:lnSpc>
            </a:pPr>
            <a:r>
              <a:rPr lang="en-US" altLang="zh-CN" dirty="0" smtClean="0"/>
              <a:t>        ——</a:t>
            </a:r>
            <a:r>
              <a:rPr lang="zh-CN" altLang="en-US" dirty="0"/>
              <a:t>对教育基本内容的充实完善。突出了“立德树人”根本任务，增加了“社会责任感、创新精神和实践能力”三项重点任务。</a:t>
            </a:r>
          </a:p>
          <a:p>
            <a:pPr>
              <a:lnSpc>
                <a:spcPct val="150000"/>
              </a:lnSpc>
            </a:pPr>
            <a:r>
              <a:rPr lang="en-US" altLang="zh-CN" dirty="0" smtClean="0"/>
              <a:t>        ——</a:t>
            </a:r>
            <a:r>
              <a:rPr lang="zh-CN" altLang="en-US" dirty="0"/>
              <a:t>规定了教育的总体价值取向，即社会主义核心价值观。</a:t>
            </a:r>
          </a:p>
          <a:p>
            <a:pPr>
              <a:lnSpc>
                <a:spcPct val="150000"/>
              </a:lnSpc>
            </a:pPr>
            <a:r>
              <a:rPr lang="en-US" altLang="zh-CN" dirty="0" smtClean="0"/>
              <a:t>        ——</a:t>
            </a:r>
            <a:r>
              <a:rPr lang="zh-CN" altLang="en-US" dirty="0"/>
              <a:t>依据和制度积累</a:t>
            </a:r>
            <a:r>
              <a:rPr lang="zh-CN" altLang="en-US" dirty="0" smtClean="0"/>
              <a:t>：党的十八</a:t>
            </a:r>
            <a:r>
              <a:rPr lang="zh-CN" altLang="en-US" dirty="0"/>
              <a:t>大报告“把立德树人作为教育的根本</a:t>
            </a:r>
            <a:r>
              <a:rPr lang="zh-CN" altLang="en-US" dirty="0" smtClean="0"/>
              <a:t>任务</a:t>
            </a:r>
            <a:r>
              <a:rPr lang="en-US" altLang="zh-CN" dirty="0" smtClean="0"/>
              <a:t>……</a:t>
            </a:r>
            <a:r>
              <a:rPr lang="zh-CN" altLang="en-US" dirty="0" smtClean="0"/>
              <a:t>培养</a:t>
            </a:r>
            <a:r>
              <a:rPr lang="zh-CN" altLang="en-US" dirty="0"/>
              <a:t>学生社会责任感、创新精神、实践</a:t>
            </a:r>
            <a:r>
              <a:rPr lang="zh-CN" altLang="en-US" dirty="0" smtClean="0"/>
              <a:t>能力”；中央</a:t>
            </a:r>
            <a:r>
              <a:rPr lang="en-US" altLang="zh-CN" dirty="0" smtClean="0"/>
              <a:t>《</a:t>
            </a:r>
            <a:r>
              <a:rPr lang="zh-CN" altLang="en-US" dirty="0"/>
              <a:t>十三五建议</a:t>
            </a:r>
            <a:r>
              <a:rPr lang="en-US" altLang="zh-CN" dirty="0" smtClean="0"/>
              <a:t>》</a:t>
            </a:r>
            <a:r>
              <a:rPr lang="zh-CN" altLang="en-US" dirty="0" smtClean="0"/>
              <a:t>做了进一步阐述。</a:t>
            </a:r>
            <a:endParaRPr lang="zh-CN" altLang="en-US" dirty="0"/>
          </a:p>
        </p:txBody>
      </p:sp>
    </p:spTree>
    <p:extLst>
      <p:ext uri="{BB962C8B-B14F-4D97-AF65-F5344CB8AC3E}">
        <p14:creationId xmlns:p14="http://schemas.microsoft.com/office/powerpoint/2010/main" val="3641261155"/>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流畅">
  <a:themeElements>
    <a:clrScheme name="流畅">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流畅">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571</TotalTime>
  <Words>4364</Words>
  <Application>Microsoft Office PowerPoint</Application>
  <PresentationFormat>全屏显示(4:3)</PresentationFormat>
  <Paragraphs>275</Paragraphs>
  <Slides>31</Slides>
  <Notes>0</Notes>
  <HiddenSlides>0</HiddenSlides>
  <MMClips>0</MMClips>
  <ScaleCrop>false</ScaleCrop>
  <HeadingPairs>
    <vt:vector size="4" baseType="variant">
      <vt:variant>
        <vt:lpstr>主题</vt:lpstr>
      </vt:variant>
      <vt:variant>
        <vt:i4>1</vt:i4>
      </vt:variant>
      <vt:variant>
        <vt:lpstr>幻灯片标题</vt:lpstr>
      </vt:variant>
      <vt:variant>
        <vt:i4>31</vt:i4>
      </vt:variant>
    </vt:vector>
  </HeadingPairs>
  <TitlesOfParts>
    <vt:vector size="32" baseType="lpstr">
      <vt:lpstr>流畅</vt:lpstr>
      <vt:lpstr>   最新修改 《中华人民共和国教育法》《中华人民共和国高等教育法》学习解读</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朱乃韬</dc:creator>
  <cp:lastModifiedBy>朱乃韬</cp:lastModifiedBy>
  <cp:revision>50</cp:revision>
  <dcterms:created xsi:type="dcterms:W3CDTF">2016-03-14T09:16:54Z</dcterms:created>
  <dcterms:modified xsi:type="dcterms:W3CDTF">2016-03-30T06:21:42Z</dcterms:modified>
</cp:coreProperties>
</file>